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unito Light" pitchFamily="2" charset="0"/>
      <p:regular r:id="rId13"/>
    </p:embeddedFont>
    <p:embeddedFont>
      <p:font typeface="Nunito Semi Bold" panose="020B0604020202020204" charset="0"/>
      <p:regular r:id="rId14"/>
    </p:embeddedFont>
    <p:embeddedFont>
      <p:font typeface="PT Sans" panose="020B0503020203020204" pitchFamily="34"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86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039785"/>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Professional Communication &amp; Workplace Skills</a:t>
            </a:r>
            <a:endParaRPr lang="en-US" sz="4400" dirty="0"/>
          </a:p>
        </p:txBody>
      </p:sp>
      <p:sp>
        <p:nvSpPr>
          <p:cNvPr id="4" name="Text 1"/>
          <p:cNvSpPr/>
          <p:nvPr/>
        </p:nvSpPr>
        <p:spPr>
          <a:xfrm>
            <a:off x="6324124" y="4806791"/>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Real-World Examples and Practical Insights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834628" y="655796"/>
            <a:ext cx="5611654" cy="70139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Thank You</a:t>
            </a:r>
            <a:endParaRPr lang="en-US" sz="4400" dirty="0"/>
          </a:p>
        </p:txBody>
      </p:sp>
      <p:sp>
        <p:nvSpPr>
          <p:cNvPr id="4" name="Text 1"/>
          <p:cNvSpPr/>
          <p:nvPr/>
        </p:nvSpPr>
        <p:spPr>
          <a:xfrm>
            <a:off x="834628" y="1714857"/>
            <a:ext cx="7474744" cy="2903934"/>
          </a:xfrm>
          <a:prstGeom prst="rect">
            <a:avLst/>
          </a:prstGeom>
          <a:noFill/>
          <a:ln/>
        </p:spPr>
        <p:txBody>
          <a:bodyPr wrap="square" lIns="0" tIns="0" rIns="0" bIns="0" rtlCol="0" anchor="t"/>
          <a:lstStyle/>
          <a:p>
            <a:pPr marL="0" indent="0" algn="l">
              <a:lnSpc>
                <a:spcPts val="7600"/>
              </a:lnSpc>
              <a:buNone/>
            </a:pPr>
            <a:r>
              <a:rPr lang="en-US" sz="6050" dirty="0">
                <a:solidFill>
                  <a:srgbClr val="00002E"/>
                </a:solidFill>
                <a:latin typeface="Nunito Semi Bold" pitchFamily="34" charset="0"/>
                <a:ea typeface="Nunito Semi Bold" pitchFamily="34" charset="-122"/>
                <a:cs typeface="Nunito Semi Bold" pitchFamily="34" charset="-120"/>
              </a:rPr>
              <a:t>Communicate with Confidence, Lead with Clarity</a:t>
            </a:r>
            <a:endParaRPr lang="en-US" sz="6050" dirty="0"/>
          </a:p>
        </p:txBody>
      </p:sp>
      <p:sp>
        <p:nvSpPr>
          <p:cNvPr id="5" name="Text 2"/>
          <p:cNvSpPr/>
          <p:nvPr/>
        </p:nvSpPr>
        <p:spPr>
          <a:xfrm>
            <a:off x="834628" y="4976455"/>
            <a:ext cx="7474744" cy="1525905"/>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Effective communication and professionalism are skills that develop through consistent practice and thoughtful reflection. Apply these principles daily, seek feedback regularly, and watch your professional influence grow.</a:t>
            </a:r>
            <a:endParaRPr lang="en-US" sz="1850" dirty="0"/>
          </a:p>
        </p:txBody>
      </p:sp>
      <p:sp>
        <p:nvSpPr>
          <p:cNvPr id="6" name="Shape 3"/>
          <p:cNvSpPr/>
          <p:nvPr/>
        </p:nvSpPr>
        <p:spPr>
          <a:xfrm>
            <a:off x="834628" y="6889764"/>
            <a:ext cx="7474744" cy="37386"/>
          </a:xfrm>
          <a:prstGeom prst="rect">
            <a:avLst/>
          </a:prstGeom>
          <a:solidFill>
            <a:srgbClr val="00002E">
              <a:alpha val="50000"/>
            </a:srgbClr>
          </a:solidFill>
          <a:ln/>
        </p:spPr>
      </p:sp>
      <p:sp>
        <p:nvSpPr>
          <p:cNvPr id="7" name="Text 4"/>
          <p:cNvSpPr/>
          <p:nvPr/>
        </p:nvSpPr>
        <p:spPr>
          <a:xfrm>
            <a:off x="834628" y="7195304"/>
            <a:ext cx="7474744" cy="381476"/>
          </a:xfrm>
          <a:prstGeom prst="rect">
            <a:avLst/>
          </a:prstGeom>
          <a:noFill/>
          <a:ln/>
        </p:spPr>
        <p:txBody>
          <a:bodyPr wrap="none" lIns="0" tIns="0" rIns="0" bIns="0" rtlCol="0" anchor="t"/>
          <a:lstStyle/>
          <a:p>
            <a:pPr marL="0" indent="0" algn="l">
              <a:lnSpc>
                <a:spcPts val="3000"/>
              </a:lnSpc>
              <a:buNone/>
            </a:pPr>
            <a:r>
              <a:rPr lang="en-US" sz="1850" i="1" dirty="0">
                <a:solidFill>
                  <a:srgbClr val="00002E"/>
                </a:solidFill>
                <a:latin typeface="PT Sans" pitchFamily="34" charset="0"/>
                <a:ea typeface="PT Sans" pitchFamily="34" charset="-122"/>
                <a:cs typeface="PT Sans" pitchFamily="34" charset="-120"/>
              </a:rPr>
              <a:t>Questions? Continue the conversation and put these insights into action.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139309" y="737592"/>
            <a:ext cx="900589" cy="389811"/>
          </a:xfrm>
          <a:prstGeom prst="roundRect">
            <a:avLst>
              <a:gd name="adj" fmla="val 63874"/>
            </a:avLst>
          </a:prstGeom>
          <a:solidFill>
            <a:srgbClr val="CFD6FC"/>
          </a:solidFill>
          <a:ln/>
        </p:spPr>
      </p:sp>
      <p:sp>
        <p:nvSpPr>
          <p:cNvPr id="3" name="Text 1"/>
          <p:cNvSpPr/>
          <p:nvPr/>
        </p:nvSpPr>
        <p:spPr>
          <a:xfrm>
            <a:off x="1263729" y="799743"/>
            <a:ext cx="651748" cy="265509"/>
          </a:xfrm>
          <a:prstGeom prst="rect">
            <a:avLst/>
          </a:prstGeom>
          <a:noFill/>
          <a:ln/>
        </p:spPr>
        <p:txBody>
          <a:bodyPr wrap="none" lIns="0" tIns="0" rIns="0" bIns="0" rtlCol="0" anchor="t"/>
          <a:lstStyle/>
          <a:p>
            <a:pPr marL="0" indent="0" algn="l">
              <a:lnSpc>
                <a:spcPts val="2050"/>
              </a:lnSpc>
              <a:buNone/>
            </a:pPr>
            <a:r>
              <a:rPr lang="en-US" sz="1300">
                <a:solidFill>
                  <a:srgbClr val="00002E"/>
                </a:solidFill>
                <a:latin typeface="PT Sans" pitchFamily="34" charset="0"/>
                <a:ea typeface="PT Sans" pitchFamily="34" charset="-122"/>
                <a:cs typeface="PT Sans" pitchFamily="34" charset="-120"/>
              </a:rPr>
              <a:t>TOPIC 11</a:t>
            </a:r>
            <a:endParaRPr lang="en-US" sz="1300" dirty="0"/>
          </a:p>
        </p:txBody>
      </p:sp>
      <p:sp>
        <p:nvSpPr>
          <p:cNvPr id="4" name="Text 2"/>
          <p:cNvSpPr/>
          <p:nvPr/>
        </p:nvSpPr>
        <p:spPr>
          <a:xfrm>
            <a:off x="1139309" y="1210389"/>
            <a:ext cx="9976485" cy="610195"/>
          </a:xfrm>
          <a:prstGeom prst="rect">
            <a:avLst/>
          </a:prstGeom>
          <a:noFill/>
          <a:ln/>
        </p:spPr>
        <p:txBody>
          <a:bodyPr wrap="none" lIns="0" tIns="0" rIns="0" bIns="0" rtlCol="0" anchor="t"/>
          <a:lstStyle/>
          <a:p>
            <a:pPr marL="0" indent="0" algn="l">
              <a:lnSpc>
                <a:spcPts val="4800"/>
              </a:lnSpc>
              <a:buNone/>
            </a:pPr>
            <a:r>
              <a:rPr lang="en-US" sz="3800" dirty="0">
                <a:solidFill>
                  <a:srgbClr val="00002E"/>
                </a:solidFill>
                <a:latin typeface="Nunito Semi Bold" pitchFamily="34" charset="0"/>
                <a:ea typeface="Nunito Semi Bold" pitchFamily="34" charset="-122"/>
                <a:cs typeface="Nunito Semi Bold" pitchFamily="34" charset="-120"/>
              </a:rPr>
              <a:t>Why Some Teams Succeed and Others Don't</a:t>
            </a:r>
            <a:endParaRPr lang="en-US" sz="3800" dirty="0"/>
          </a:p>
        </p:txBody>
      </p:sp>
      <p:sp>
        <p:nvSpPr>
          <p:cNvPr id="5" name="Text 3"/>
          <p:cNvSpPr/>
          <p:nvPr/>
        </p:nvSpPr>
        <p:spPr>
          <a:xfrm>
            <a:off x="1139309" y="2339221"/>
            <a:ext cx="2929176" cy="366117"/>
          </a:xfrm>
          <a:prstGeom prst="rect">
            <a:avLst/>
          </a:prstGeom>
          <a:noFill/>
          <a:ln/>
        </p:spPr>
        <p:txBody>
          <a:bodyPr wrap="none" lIns="0" tIns="0" rIns="0" bIns="0" rtlCol="0" anchor="t"/>
          <a:lstStyle/>
          <a:p>
            <a:pPr marL="0" indent="0" algn="l">
              <a:lnSpc>
                <a:spcPts val="2850"/>
              </a:lnSpc>
              <a:buNone/>
            </a:pPr>
            <a:r>
              <a:rPr lang="en-US" sz="2300" dirty="0">
                <a:solidFill>
                  <a:srgbClr val="00002E"/>
                </a:solidFill>
                <a:latin typeface="Nunito Semi Bold" pitchFamily="34" charset="0"/>
                <a:ea typeface="Nunito Semi Bold" pitchFamily="34" charset="-122"/>
                <a:cs typeface="Nunito Semi Bold" pitchFamily="34" charset="-120"/>
              </a:rPr>
              <a:t>Key Success Factors</a:t>
            </a:r>
            <a:endParaRPr lang="en-US" sz="2300" dirty="0"/>
          </a:p>
        </p:txBody>
      </p:sp>
      <p:sp>
        <p:nvSpPr>
          <p:cNvPr id="6" name="Text 4"/>
          <p:cNvSpPr/>
          <p:nvPr/>
        </p:nvSpPr>
        <p:spPr>
          <a:xfrm>
            <a:off x="1139309" y="2912745"/>
            <a:ext cx="5922645" cy="1327785"/>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Successful teams share common characteristics: clear communication channels, defined roles, mutual trust, and psychological safety. They establish transparent goals and maintain regular feedback loops.</a:t>
            </a:r>
            <a:endParaRPr lang="en-US" sz="1600" dirty="0"/>
          </a:p>
        </p:txBody>
      </p:sp>
      <p:sp>
        <p:nvSpPr>
          <p:cNvPr id="7" name="Text 5"/>
          <p:cNvSpPr/>
          <p:nvPr/>
        </p:nvSpPr>
        <p:spPr>
          <a:xfrm>
            <a:off x="1139309" y="4427220"/>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Clear objectives and shared vision</a:t>
            </a:r>
            <a:endParaRPr lang="en-US" sz="1600" dirty="0"/>
          </a:p>
        </p:txBody>
      </p:sp>
      <p:sp>
        <p:nvSpPr>
          <p:cNvPr id="8" name="Text 6"/>
          <p:cNvSpPr/>
          <p:nvPr/>
        </p:nvSpPr>
        <p:spPr>
          <a:xfrm>
            <a:off x="1139309" y="4831675"/>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Open, honest communication</a:t>
            </a:r>
            <a:endParaRPr lang="en-US" sz="1600" dirty="0"/>
          </a:p>
        </p:txBody>
      </p:sp>
      <p:sp>
        <p:nvSpPr>
          <p:cNvPr id="9" name="Text 7"/>
          <p:cNvSpPr/>
          <p:nvPr/>
        </p:nvSpPr>
        <p:spPr>
          <a:xfrm>
            <a:off x="1139309" y="5236131"/>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Defined roles and accountability</a:t>
            </a:r>
            <a:endParaRPr lang="en-US" sz="1600" dirty="0"/>
          </a:p>
        </p:txBody>
      </p:sp>
      <p:sp>
        <p:nvSpPr>
          <p:cNvPr id="10" name="Text 8"/>
          <p:cNvSpPr/>
          <p:nvPr/>
        </p:nvSpPr>
        <p:spPr>
          <a:xfrm>
            <a:off x="1139309" y="5640586"/>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Trust and psychological safety</a:t>
            </a:r>
            <a:endParaRPr lang="en-US" sz="1600" dirty="0"/>
          </a:p>
        </p:txBody>
      </p:sp>
      <p:sp>
        <p:nvSpPr>
          <p:cNvPr id="11" name="Text 9"/>
          <p:cNvSpPr/>
          <p:nvPr/>
        </p:nvSpPr>
        <p:spPr>
          <a:xfrm>
            <a:off x="7575828" y="2339221"/>
            <a:ext cx="2929176" cy="366117"/>
          </a:xfrm>
          <a:prstGeom prst="rect">
            <a:avLst/>
          </a:prstGeom>
          <a:noFill/>
          <a:ln/>
        </p:spPr>
        <p:txBody>
          <a:bodyPr wrap="none" lIns="0" tIns="0" rIns="0" bIns="0" rtlCol="0" anchor="t"/>
          <a:lstStyle/>
          <a:p>
            <a:pPr marL="0" indent="0" algn="l">
              <a:lnSpc>
                <a:spcPts val="2850"/>
              </a:lnSpc>
              <a:buNone/>
            </a:pPr>
            <a:r>
              <a:rPr lang="en-US" sz="2300" dirty="0">
                <a:solidFill>
                  <a:srgbClr val="00002E"/>
                </a:solidFill>
                <a:latin typeface="Nunito Semi Bold" pitchFamily="34" charset="0"/>
                <a:ea typeface="Nunito Semi Bold" pitchFamily="34" charset="-122"/>
                <a:cs typeface="Nunito Semi Bold" pitchFamily="34" charset="-120"/>
              </a:rPr>
              <a:t>Common Pitfalls</a:t>
            </a:r>
            <a:endParaRPr lang="en-US" sz="2300" dirty="0"/>
          </a:p>
        </p:txBody>
      </p:sp>
      <p:sp>
        <p:nvSpPr>
          <p:cNvPr id="12" name="Text 10"/>
          <p:cNvSpPr/>
          <p:nvPr/>
        </p:nvSpPr>
        <p:spPr>
          <a:xfrm>
            <a:off x="7575828" y="2912745"/>
            <a:ext cx="5922645" cy="995839"/>
          </a:xfrm>
          <a:prstGeom prst="rect">
            <a:avLst/>
          </a:prstGeom>
          <a:noFill/>
          <a:ln/>
        </p:spPr>
        <p:txBody>
          <a:bodyPr wrap="square" lIns="0" tIns="0" rIns="0" bIns="0" rtlCol="0" anchor="t"/>
          <a:lstStyle/>
          <a:p>
            <a:pPr marL="0" indent="0" algn="l">
              <a:lnSpc>
                <a:spcPts val="2600"/>
              </a:lnSpc>
              <a:buNone/>
            </a:pPr>
            <a:r>
              <a:rPr lang="en-US" sz="1600" dirty="0">
                <a:solidFill>
                  <a:srgbClr val="00002E"/>
                </a:solidFill>
                <a:latin typeface="PT Sans" pitchFamily="34" charset="0"/>
                <a:ea typeface="PT Sans" pitchFamily="34" charset="-122"/>
                <a:cs typeface="PT Sans" pitchFamily="34" charset="-120"/>
              </a:rPr>
              <a:t>Teams struggle when communication breaks down, roles overlap without clarity, or members fear speaking up. Lack of trust and unclear expectations create friction and inefficiency.</a:t>
            </a:r>
            <a:endParaRPr lang="en-US" sz="1600" dirty="0"/>
          </a:p>
        </p:txBody>
      </p:sp>
      <p:sp>
        <p:nvSpPr>
          <p:cNvPr id="13" name="Text 11"/>
          <p:cNvSpPr/>
          <p:nvPr/>
        </p:nvSpPr>
        <p:spPr>
          <a:xfrm>
            <a:off x="7575828" y="4095274"/>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Ambiguous responsibilities</a:t>
            </a:r>
            <a:endParaRPr lang="en-US" sz="1600" dirty="0"/>
          </a:p>
        </p:txBody>
      </p:sp>
      <p:sp>
        <p:nvSpPr>
          <p:cNvPr id="14" name="Text 12"/>
          <p:cNvSpPr/>
          <p:nvPr/>
        </p:nvSpPr>
        <p:spPr>
          <a:xfrm>
            <a:off x="7575828" y="4499729"/>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Poor communication practices</a:t>
            </a:r>
            <a:endParaRPr lang="en-US" sz="1600" dirty="0"/>
          </a:p>
        </p:txBody>
      </p:sp>
      <p:sp>
        <p:nvSpPr>
          <p:cNvPr id="15" name="Text 13"/>
          <p:cNvSpPr/>
          <p:nvPr/>
        </p:nvSpPr>
        <p:spPr>
          <a:xfrm>
            <a:off x="7575828" y="4904184"/>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Absence of trust</a:t>
            </a:r>
            <a:endParaRPr lang="en-US" sz="1600" dirty="0"/>
          </a:p>
        </p:txBody>
      </p:sp>
      <p:sp>
        <p:nvSpPr>
          <p:cNvPr id="16" name="Text 14"/>
          <p:cNvSpPr/>
          <p:nvPr/>
        </p:nvSpPr>
        <p:spPr>
          <a:xfrm>
            <a:off x="7575828" y="5308640"/>
            <a:ext cx="5922645" cy="331946"/>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Conflicting priorities</a:t>
            </a:r>
            <a:endParaRPr lang="en-US" sz="1600" dirty="0"/>
          </a:p>
        </p:txBody>
      </p:sp>
      <p:sp>
        <p:nvSpPr>
          <p:cNvPr id="17" name="Shape 15"/>
          <p:cNvSpPr/>
          <p:nvPr/>
        </p:nvSpPr>
        <p:spPr>
          <a:xfrm>
            <a:off x="1139309" y="6278404"/>
            <a:ext cx="12351663" cy="1213485"/>
          </a:xfrm>
          <a:prstGeom prst="roundRect">
            <a:avLst>
              <a:gd name="adj" fmla="val 25648"/>
            </a:avLst>
          </a:prstGeom>
          <a:solidFill>
            <a:srgbClr val="B7C2FB"/>
          </a:solidFill>
          <a:ln/>
        </p:spPr>
      </p:sp>
      <p:pic>
        <p:nvPicPr>
          <p:cNvPr id="18" name="Image 0" descr="preencoded.png"/>
          <p:cNvPicPr>
            <a:picLocks noChangeAspect="1"/>
          </p:cNvPicPr>
          <p:nvPr/>
        </p:nvPicPr>
        <p:blipFill>
          <a:blip r:embed="rId3"/>
          <a:stretch>
            <a:fillRect/>
          </a:stretch>
        </p:blipFill>
        <p:spPr>
          <a:xfrm>
            <a:off x="1346716" y="6592253"/>
            <a:ext cx="259318" cy="207407"/>
          </a:xfrm>
          <a:prstGeom prst="rect">
            <a:avLst/>
          </a:prstGeom>
        </p:spPr>
      </p:pic>
      <p:sp>
        <p:nvSpPr>
          <p:cNvPr id="19" name="Text 16"/>
          <p:cNvSpPr/>
          <p:nvPr/>
        </p:nvSpPr>
        <p:spPr>
          <a:xfrm>
            <a:off x="1813441" y="6537603"/>
            <a:ext cx="11470124" cy="663893"/>
          </a:xfrm>
          <a:prstGeom prst="rect">
            <a:avLst/>
          </a:prstGeom>
          <a:noFill/>
          <a:ln/>
        </p:spPr>
        <p:txBody>
          <a:bodyPr wrap="square" lIns="0" tIns="0" rIns="0" bIns="0" rtlCol="0" anchor="t"/>
          <a:lstStyle/>
          <a:p>
            <a:pPr marL="0" indent="0" algn="l">
              <a:lnSpc>
                <a:spcPts val="2600"/>
              </a:lnSpc>
              <a:buNone/>
            </a:pPr>
            <a:r>
              <a:rPr lang="en-US" sz="1600" b="1" dirty="0">
                <a:solidFill>
                  <a:srgbClr val="000000"/>
                </a:solidFill>
                <a:latin typeface="PT Sans" pitchFamily="34" charset="0"/>
                <a:ea typeface="PT Sans" pitchFamily="34" charset="-122"/>
                <a:cs typeface="PT Sans" pitchFamily="34" charset="-120"/>
              </a:rPr>
              <a:t>Real Example:</a:t>
            </a:r>
            <a:r>
              <a:rPr lang="en-US" sz="1600" dirty="0">
                <a:solidFill>
                  <a:srgbClr val="000000"/>
                </a:solidFill>
                <a:latin typeface="PT Sans" pitchFamily="34" charset="0"/>
                <a:ea typeface="PT Sans" pitchFamily="34" charset="-122"/>
                <a:cs typeface="PT Sans" pitchFamily="34" charset="-120"/>
              </a:rPr>
              <a:t> Google's Project Aristotle found that psychological safety was the top predictor of team success. Teams where members felt safe to take risks and be vulnerable outperformed others, regardless of individual talent levels.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1190149" y="568047"/>
            <a:ext cx="893445" cy="386715"/>
          </a:xfrm>
          <a:prstGeom prst="roundRect">
            <a:avLst>
              <a:gd name="adj" fmla="val 63856"/>
            </a:avLst>
          </a:prstGeom>
          <a:solidFill>
            <a:srgbClr val="CFD6FC"/>
          </a:solidFill>
          <a:ln/>
        </p:spPr>
      </p:sp>
      <p:sp>
        <p:nvSpPr>
          <p:cNvPr id="3" name="Text 1"/>
          <p:cNvSpPr/>
          <p:nvPr/>
        </p:nvSpPr>
        <p:spPr>
          <a:xfrm>
            <a:off x="1313617" y="629722"/>
            <a:ext cx="646509" cy="263366"/>
          </a:xfrm>
          <a:prstGeom prst="rect">
            <a:avLst/>
          </a:prstGeom>
          <a:noFill/>
          <a:ln/>
        </p:spPr>
        <p:txBody>
          <a:bodyPr wrap="none" lIns="0" tIns="0" rIns="0" bIns="0" rtlCol="0" anchor="t"/>
          <a:lstStyle/>
          <a:p>
            <a:pPr marL="0" indent="0" algn="l">
              <a:lnSpc>
                <a:spcPts val="2050"/>
              </a:lnSpc>
              <a:buNone/>
            </a:pPr>
            <a:r>
              <a:rPr lang="en-US" sz="1250" dirty="0">
                <a:solidFill>
                  <a:srgbClr val="00002E"/>
                </a:solidFill>
                <a:latin typeface="PT Sans" pitchFamily="34" charset="0"/>
                <a:ea typeface="PT Sans" pitchFamily="34" charset="-122"/>
                <a:cs typeface="PT Sans" pitchFamily="34" charset="-120"/>
              </a:rPr>
              <a:t>TOPIC 13</a:t>
            </a:r>
            <a:endParaRPr lang="en-US" sz="1250" dirty="0"/>
          </a:p>
        </p:txBody>
      </p:sp>
      <p:sp>
        <p:nvSpPr>
          <p:cNvPr id="4" name="Text 2"/>
          <p:cNvSpPr/>
          <p:nvPr/>
        </p:nvSpPr>
        <p:spPr>
          <a:xfrm>
            <a:off x="1190149" y="1037034"/>
            <a:ext cx="6922770" cy="605195"/>
          </a:xfrm>
          <a:prstGeom prst="rect">
            <a:avLst/>
          </a:prstGeom>
          <a:noFill/>
          <a:ln/>
        </p:spPr>
        <p:txBody>
          <a:bodyPr wrap="none" lIns="0" tIns="0" rIns="0" bIns="0" rtlCol="0" anchor="t"/>
          <a:lstStyle/>
          <a:p>
            <a:pPr marL="0" indent="0" algn="l">
              <a:lnSpc>
                <a:spcPts val="4750"/>
              </a:lnSpc>
              <a:buNone/>
            </a:pPr>
            <a:r>
              <a:rPr lang="en-US" sz="3800" dirty="0">
                <a:solidFill>
                  <a:srgbClr val="00002E"/>
                </a:solidFill>
                <a:latin typeface="Nunito Semi Bold" pitchFamily="34" charset="0"/>
                <a:ea typeface="Nunito Semi Bold" pitchFamily="34" charset="-122"/>
                <a:cs typeface="Nunito Semi Bold" pitchFamily="34" charset="-120"/>
              </a:rPr>
              <a:t>How to Speak So People Listen</a:t>
            </a:r>
            <a:endParaRPr lang="en-US" sz="3800" dirty="0"/>
          </a:p>
        </p:txBody>
      </p:sp>
      <p:sp>
        <p:nvSpPr>
          <p:cNvPr id="5" name="Shape 3"/>
          <p:cNvSpPr/>
          <p:nvPr/>
        </p:nvSpPr>
        <p:spPr>
          <a:xfrm>
            <a:off x="1190149" y="1950839"/>
            <a:ext cx="6022181" cy="1870472"/>
          </a:xfrm>
          <a:prstGeom prst="roundRect">
            <a:avLst>
              <a:gd name="adj" fmla="val 16503"/>
            </a:avLst>
          </a:prstGeom>
          <a:solidFill>
            <a:srgbClr val="F3F3FF"/>
          </a:solidFill>
          <a:ln w="22860">
            <a:solidFill>
              <a:srgbClr val="2D4DF2"/>
            </a:solidFill>
            <a:prstDash val="solid"/>
          </a:ln>
        </p:spPr>
      </p:sp>
      <p:sp>
        <p:nvSpPr>
          <p:cNvPr id="6" name="Text 4"/>
          <p:cNvSpPr/>
          <p:nvPr/>
        </p:nvSpPr>
        <p:spPr>
          <a:xfrm>
            <a:off x="1418749" y="2179439"/>
            <a:ext cx="2620328" cy="302538"/>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Structure Your Message</a:t>
            </a:r>
            <a:endParaRPr lang="en-US" sz="1900" dirty="0"/>
          </a:p>
        </p:txBody>
      </p:sp>
      <p:sp>
        <p:nvSpPr>
          <p:cNvPr id="7" name="Text 5"/>
          <p:cNvSpPr/>
          <p:nvPr/>
        </p:nvSpPr>
        <p:spPr>
          <a:xfrm>
            <a:off x="1418749" y="2605445"/>
            <a:ext cx="5564981" cy="987266"/>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Begin with your main point, provide supporting details, then reinforce your conclusion. The PREP method works well: Point, Reason, Example, Point.</a:t>
            </a:r>
            <a:endParaRPr lang="en-US" sz="1600" dirty="0"/>
          </a:p>
        </p:txBody>
      </p:sp>
      <p:sp>
        <p:nvSpPr>
          <p:cNvPr id="8" name="Shape 6"/>
          <p:cNvSpPr/>
          <p:nvPr/>
        </p:nvSpPr>
        <p:spPr>
          <a:xfrm>
            <a:off x="7418070" y="1950839"/>
            <a:ext cx="6022181" cy="1870472"/>
          </a:xfrm>
          <a:prstGeom prst="roundRect">
            <a:avLst>
              <a:gd name="adj" fmla="val 16503"/>
            </a:avLst>
          </a:prstGeom>
          <a:solidFill>
            <a:srgbClr val="F3F3FF"/>
          </a:solidFill>
          <a:ln w="22860">
            <a:solidFill>
              <a:srgbClr val="018CE1"/>
            </a:solidFill>
            <a:prstDash val="solid"/>
          </a:ln>
        </p:spPr>
      </p:sp>
      <p:sp>
        <p:nvSpPr>
          <p:cNvPr id="9" name="Text 7"/>
          <p:cNvSpPr/>
          <p:nvPr/>
        </p:nvSpPr>
        <p:spPr>
          <a:xfrm>
            <a:off x="7646670" y="2179439"/>
            <a:ext cx="2420898" cy="302538"/>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Use Active Language</a:t>
            </a:r>
            <a:endParaRPr lang="en-US" sz="1900" dirty="0"/>
          </a:p>
        </p:txBody>
      </p:sp>
      <p:sp>
        <p:nvSpPr>
          <p:cNvPr id="10" name="Text 8"/>
          <p:cNvSpPr/>
          <p:nvPr/>
        </p:nvSpPr>
        <p:spPr>
          <a:xfrm>
            <a:off x="7646670" y="2605445"/>
            <a:ext cx="5564981" cy="658178"/>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Choose concrete, specific words over vague terms. Active voice creates clarity and demonstrates confidence in your message.</a:t>
            </a:r>
            <a:endParaRPr lang="en-US" sz="1600" dirty="0"/>
          </a:p>
        </p:txBody>
      </p:sp>
      <p:sp>
        <p:nvSpPr>
          <p:cNvPr id="11" name="Shape 9"/>
          <p:cNvSpPr/>
          <p:nvPr/>
        </p:nvSpPr>
        <p:spPr>
          <a:xfrm>
            <a:off x="1190149" y="4027051"/>
            <a:ext cx="6022181" cy="1870472"/>
          </a:xfrm>
          <a:prstGeom prst="roundRect">
            <a:avLst>
              <a:gd name="adj" fmla="val 16503"/>
            </a:avLst>
          </a:prstGeom>
          <a:solidFill>
            <a:srgbClr val="F3F3FF"/>
          </a:solidFill>
          <a:ln w="22860">
            <a:solidFill>
              <a:srgbClr val="DA33BF"/>
            </a:solidFill>
            <a:prstDash val="solid"/>
          </a:ln>
        </p:spPr>
      </p:sp>
      <p:sp>
        <p:nvSpPr>
          <p:cNvPr id="12" name="Text 10"/>
          <p:cNvSpPr/>
          <p:nvPr/>
        </p:nvSpPr>
        <p:spPr>
          <a:xfrm>
            <a:off x="1418749" y="4255651"/>
            <a:ext cx="2420898" cy="302538"/>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Mind Your Delivery</a:t>
            </a:r>
            <a:endParaRPr lang="en-US" sz="1900" dirty="0"/>
          </a:p>
        </p:txBody>
      </p:sp>
      <p:sp>
        <p:nvSpPr>
          <p:cNvPr id="13" name="Text 11"/>
          <p:cNvSpPr/>
          <p:nvPr/>
        </p:nvSpPr>
        <p:spPr>
          <a:xfrm>
            <a:off x="1418749" y="4681657"/>
            <a:ext cx="5564981" cy="987266"/>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Pace yourself, maintain eye contact, and pause for emphasis. Your tone and body language carry as much weight as your words.</a:t>
            </a:r>
            <a:endParaRPr lang="en-US" sz="1600" dirty="0"/>
          </a:p>
        </p:txBody>
      </p:sp>
      <p:sp>
        <p:nvSpPr>
          <p:cNvPr id="14" name="Shape 12"/>
          <p:cNvSpPr/>
          <p:nvPr/>
        </p:nvSpPr>
        <p:spPr>
          <a:xfrm>
            <a:off x="7418070" y="4027051"/>
            <a:ext cx="6022181" cy="1870472"/>
          </a:xfrm>
          <a:prstGeom prst="roundRect">
            <a:avLst>
              <a:gd name="adj" fmla="val 16503"/>
            </a:avLst>
          </a:prstGeom>
          <a:solidFill>
            <a:srgbClr val="F3F3FF"/>
          </a:solidFill>
          <a:ln w="22860">
            <a:solidFill>
              <a:srgbClr val="2D4DF2"/>
            </a:solidFill>
            <a:prstDash val="solid"/>
          </a:ln>
        </p:spPr>
      </p:sp>
      <p:sp>
        <p:nvSpPr>
          <p:cNvPr id="15" name="Text 13"/>
          <p:cNvSpPr/>
          <p:nvPr/>
        </p:nvSpPr>
        <p:spPr>
          <a:xfrm>
            <a:off x="7646670" y="4255651"/>
            <a:ext cx="2420898" cy="302538"/>
          </a:xfrm>
          <a:prstGeom prst="rect">
            <a:avLst/>
          </a:prstGeom>
          <a:noFill/>
          <a:ln/>
        </p:spPr>
        <p:txBody>
          <a:bodyPr wrap="none" lIns="0" tIns="0" rIns="0" bIns="0" rtlCol="0" anchor="t"/>
          <a:lstStyle/>
          <a:p>
            <a:pPr marL="0" indent="0" algn="l">
              <a:lnSpc>
                <a:spcPts val="2350"/>
              </a:lnSpc>
              <a:buNone/>
            </a:pPr>
            <a:r>
              <a:rPr lang="en-US" sz="1900" dirty="0">
                <a:solidFill>
                  <a:srgbClr val="00002E"/>
                </a:solidFill>
                <a:latin typeface="Nunito Semi Bold" pitchFamily="34" charset="0"/>
                <a:ea typeface="Nunito Semi Bold" pitchFamily="34" charset="-122"/>
                <a:cs typeface="Nunito Semi Bold" pitchFamily="34" charset="-120"/>
              </a:rPr>
              <a:t>Read the Room</a:t>
            </a:r>
            <a:endParaRPr lang="en-US" sz="1900" dirty="0"/>
          </a:p>
        </p:txBody>
      </p:sp>
      <p:sp>
        <p:nvSpPr>
          <p:cNvPr id="16" name="Text 14"/>
          <p:cNvSpPr/>
          <p:nvPr/>
        </p:nvSpPr>
        <p:spPr>
          <a:xfrm>
            <a:off x="7646670" y="4681657"/>
            <a:ext cx="5564981" cy="658178"/>
          </a:xfrm>
          <a:prstGeom prst="rect">
            <a:avLst/>
          </a:prstGeom>
          <a:noFill/>
          <a:ln/>
        </p:spPr>
        <p:txBody>
          <a:bodyPr wrap="square" lIns="0" tIns="0" rIns="0" bIns="0" rtlCol="0" anchor="t"/>
          <a:lstStyle/>
          <a:p>
            <a:pPr marL="0" indent="0" algn="l">
              <a:lnSpc>
                <a:spcPts val="2550"/>
              </a:lnSpc>
              <a:buNone/>
            </a:pPr>
            <a:r>
              <a:rPr lang="en-US" sz="1600" dirty="0">
                <a:solidFill>
                  <a:srgbClr val="00002E"/>
                </a:solidFill>
                <a:latin typeface="PT Sans" pitchFamily="34" charset="0"/>
                <a:ea typeface="PT Sans" pitchFamily="34" charset="-122"/>
                <a:cs typeface="PT Sans" pitchFamily="34" charset="-120"/>
              </a:rPr>
              <a:t>Adapt your message based on audience reactions. Notice engagement levels and adjust your approach accordingly.</a:t>
            </a:r>
            <a:endParaRPr lang="en-US" sz="1600" dirty="0"/>
          </a:p>
        </p:txBody>
      </p:sp>
      <p:sp>
        <p:nvSpPr>
          <p:cNvPr id="17" name="Shape 15"/>
          <p:cNvSpPr/>
          <p:nvPr/>
        </p:nvSpPr>
        <p:spPr>
          <a:xfrm>
            <a:off x="1190149" y="6128980"/>
            <a:ext cx="12250103" cy="1532453"/>
          </a:xfrm>
          <a:prstGeom prst="roundRect">
            <a:avLst>
              <a:gd name="adj" fmla="val 20143"/>
            </a:avLst>
          </a:prstGeom>
          <a:solidFill>
            <a:srgbClr val="B7C2FB"/>
          </a:solidFill>
          <a:ln/>
        </p:spPr>
      </p:sp>
      <p:pic>
        <p:nvPicPr>
          <p:cNvPr id="18" name="Image 0" descr="preencoded.png"/>
          <p:cNvPicPr>
            <a:picLocks noChangeAspect="1"/>
          </p:cNvPicPr>
          <p:nvPr/>
        </p:nvPicPr>
        <p:blipFill>
          <a:blip r:embed="rId3"/>
          <a:stretch>
            <a:fillRect/>
          </a:stretch>
        </p:blipFill>
        <p:spPr>
          <a:xfrm>
            <a:off x="1395889" y="6442353"/>
            <a:ext cx="257175" cy="205740"/>
          </a:xfrm>
          <a:prstGeom prst="rect">
            <a:avLst/>
          </a:prstGeom>
        </p:spPr>
      </p:pic>
      <p:sp>
        <p:nvSpPr>
          <p:cNvPr id="19" name="Text 16"/>
          <p:cNvSpPr/>
          <p:nvPr/>
        </p:nvSpPr>
        <p:spPr>
          <a:xfrm>
            <a:off x="1858804" y="6386155"/>
            <a:ext cx="11375708" cy="987266"/>
          </a:xfrm>
          <a:prstGeom prst="rect">
            <a:avLst/>
          </a:prstGeom>
          <a:noFill/>
          <a:ln/>
        </p:spPr>
        <p:txBody>
          <a:bodyPr wrap="square" lIns="0" tIns="0" rIns="0" bIns="0" rtlCol="0" anchor="t"/>
          <a:lstStyle/>
          <a:p>
            <a:pPr marL="0" indent="0" algn="l">
              <a:lnSpc>
                <a:spcPts val="2550"/>
              </a:lnSpc>
              <a:buNone/>
            </a:pPr>
            <a:r>
              <a:rPr lang="en-US" sz="1600" b="1" dirty="0">
                <a:solidFill>
                  <a:srgbClr val="000000"/>
                </a:solidFill>
                <a:latin typeface="PT Sans" pitchFamily="34" charset="0"/>
                <a:ea typeface="PT Sans" pitchFamily="34" charset="-122"/>
                <a:cs typeface="PT Sans" pitchFamily="34" charset="-120"/>
              </a:rPr>
              <a:t>Real Example:</a:t>
            </a:r>
            <a:r>
              <a:rPr lang="en-US" sz="1600" dirty="0">
                <a:solidFill>
                  <a:srgbClr val="000000"/>
                </a:solidFill>
                <a:latin typeface="PT Sans" pitchFamily="34" charset="0"/>
                <a:ea typeface="PT Sans" pitchFamily="34" charset="-122"/>
                <a:cs typeface="PT Sans" pitchFamily="34" charset="-120"/>
              </a:rPr>
              <a:t> During a quarterly review, Sarah noticed her team glazing over during detailed financial reports. She restructured her next presentation to start with three key takeaways, then offered details only when asked. Meeting engagement increased by 40%.</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3533775" y="452676"/>
            <a:ext cx="551498" cy="238839"/>
          </a:xfrm>
          <a:prstGeom prst="roundRect">
            <a:avLst>
              <a:gd name="adj" fmla="val 63830"/>
            </a:avLst>
          </a:prstGeom>
          <a:solidFill>
            <a:srgbClr val="CFD6FC"/>
          </a:solidFill>
          <a:ln/>
        </p:spPr>
      </p:sp>
      <p:sp>
        <p:nvSpPr>
          <p:cNvPr id="3" name="Text 1"/>
          <p:cNvSpPr/>
          <p:nvPr/>
        </p:nvSpPr>
        <p:spPr>
          <a:xfrm>
            <a:off x="3609975" y="490776"/>
            <a:ext cx="399098" cy="162639"/>
          </a:xfrm>
          <a:prstGeom prst="rect">
            <a:avLst/>
          </a:prstGeom>
          <a:noFill/>
          <a:ln/>
        </p:spPr>
        <p:txBody>
          <a:bodyPr wrap="none" lIns="0" tIns="0" rIns="0" bIns="0" rtlCol="0" anchor="t"/>
          <a:lstStyle/>
          <a:p>
            <a:pPr marL="0" indent="0" algn="l">
              <a:lnSpc>
                <a:spcPts val="1250"/>
              </a:lnSpc>
              <a:buNone/>
            </a:pPr>
            <a:r>
              <a:rPr lang="en-US" sz="800" dirty="0">
                <a:solidFill>
                  <a:srgbClr val="00002E"/>
                </a:solidFill>
                <a:latin typeface="PT Sans" pitchFamily="34" charset="0"/>
                <a:ea typeface="PT Sans" pitchFamily="34" charset="-122"/>
                <a:cs typeface="PT Sans" pitchFamily="34" charset="-120"/>
              </a:rPr>
              <a:t>TOPIC 14</a:t>
            </a:r>
            <a:endParaRPr lang="en-US" sz="800" dirty="0"/>
          </a:p>
        </p:txBody>
      </p:sp>
      <p:sp>
        <p:nvSpPr>
          <p:cNvPr id="4" name="Text 2"/>
          <p:cNvSpPr/>
          <p:nvPr/>
        </p:nvSpPr>
        <p:spPr>
          <a:xfrm>
            <a:off x="3533775" y="742236"/>
            <a:ext cx="4116943" cy="373618"/>
          </a:xfrm>
          <a:prstGeom prst="rect">
            <a:avLst/>
          </a:prstGeom>
          <a:noFill/>
          <a:ln/>
        </p:spPr>
        <p:txBody>
          <a:bodyPr wrap="none" lIns="0" tIns="0" rIns="0" bIns="0" rtlCol="0" anchor="t"/>
          <a:lstStyle/>
          <a:p>
            <a:pPr marL="0" indent="0" algn="l">
              <a:lnSpc>
                <a:spcPts val="2900"/>
              </a:lnSpc>
              <a:buNone/>
            </a:pPr>
            <a:r>
              <a:rPr lang="en-US" sz="2350" dirty="0">
                <a:solidFill>
                  <a:srgbClr val="00002E"/>
                </a:solidFill>
                <a:latin typeface="Nunito Semi Bold" pitchFamily="34" charset="0"/>
                <a:ea typeface="Nunito Semi Bold" pitchFamily="34" charset="-122"/>
                <a:cs typeface="Nunito Semi Bold" pitchFamily="34" charset="-120"/>
              </a:rPr>
              <a:t>Turning Feedback into Growth</a:t>
            </a:r>
            <a:endParaRPr lang="en-US" sz="2350" dirty="0"/>
          </a:p>
        </p:txBody>
      </p:sp>
      <p:pic>
        <p:nvPicPr>
          <p:cNvPr id="5" name="Image 0" descr="preencoded.png"/>
          <p:cNvPicPr>
            <a:picLocks noChangeAspect="1"/>
          </p:cNvPicPr>
          <p:nvPr/>
        </p:nvPicPr>
        <p:blipFill>
          <a:blip r:embed="rId3"/>
          <a:stretch>
            <a:fillRect/>
          </a:stretch>
        </p:blipFill>
        <p:spPr>
          <a:xfrm>
            <a:off x="3533775" y="1449229"/>
            <a:ext cx="2839164" cy="2839164"/>
          </a:xfrm>
          <a:prstGeom prst="rect">
            <a:avLst/>
          </a:prstGeom>
        </p:spPr>
      </p:pic>
      <p:sp>
        <p:nvSpPr>
          <p:cNvPr id="6" name="Text 3"/>
          <p:cNvSpPr/>
          <p:nvPr/>
        </p:nvSpPr>
        <p:spPr>
          <a:xfrm>
            <a:off x="6690360" y="1433393"/>
            <a:ext cx="1838206" cy="224076"/>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The Feedback Mindset</a:t>
            </a:r>
            <a:endParaRPr lang="en-US" sz="1400" dirty="0"/>
          </a:p>
        </p:txBody>
      </p:sp>
      <p:sp>
        <p:nvSpPr>
          <p:cNvPr id="7" name="Text 4"/>
          <p:cNvSpPr/>
          <p:nvPr/>
        </p:nvSpPr>
        <p:spPr>
          <a:xfrm>
            <a:off x="6690360" y="1784509"/>
            <a:ext cx="4413647" cy="609719"/>
          </a:xfrm>
          <a:prstGeom prst="rect">
            <a:avLst/>
          </a:prstGeom>
          <a:noFill/>
          <a:ln/>
        </p:spPr>
        <p:txBody>
          <a:bodyPr wrap="squar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Effective professionals view feedback as data, not criticism. They separate the message from the delivery, focusing on actionable insights rather than emotional reactions.</a:t>
            </a:r>
            <a:endParaRPr lang="en-US" sz="1000" dirty="0"/>
          </a:p>
        </p:txBody>
      </p:sp>
      <p:sp>
        <p:nvSpPr>
          <p:cNvPr id="8" name="Text 5"/>
          <p:cNvSpPr/>
          <p:nvPr/>
        </p:nvSpPr>
        <p:spPr>
          <a:xfrm>
            <a:off x="6690360" y="2537103"/>
            <a:ext cx="127040" cy="15871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Nunito Light" pitchFamily="34" charset="0"/>
                <a:ea typeface="Nunito Light" pitchFamily="34" charset="-122"/>
                <a:cs typeface="Nunito Light" pitchFamily="34" charset="-120"/>
              </a:rPr>
              <a:t>01</a:t>
            </a:r>
            <a:endParaRPr lang="en-US" sz="1000" dirty="0"/>
          </a:p>
        </p:txBody>
      </p:sp>
      <p:sp>
        <p:nvSpPr>
          <p:cNvPr id="9" name="Shape 6"/>
          <p:cNvSpPr/>
          <p:nvPr/>
        </p:nvSpPr>
        <p:spPr>
          <a:xfrm>
            <a:off x="6690360" y="2737604"/>
            <a:ext cx="4413647" cy="15240"/>
          </a:xfrm>
          <a:prstGeom prst="rect">
            <a:avLst/>
          </a:prstGeom>
          <a:solidFill>
            <a:srgbClr val="2D4DF2"/>
          </a:solidFill>
          <a:ln/>
        </p:spPr>
      </p:sp>
      <p:sp>
        <p:nvSpPr>
          <p:cNvPr id="10" name="Text 7"/>
          <p:cNvSpPr/>
          <p:nvPr/>
        </p:nvSpPr>
        <p:spPr>
          <a:xfrm>
            <a:off x="6690360" y="2831544"/>
            <a:ext cx="1494592" cy="186690"/>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Listen Fully</a:t>
            </a:r>
            <a:endParaRPr lang="en-US" sz="1150" dirty="0"/>
          </a:p>
        </p:txBody>
      </p:sp>
      <p:sp>
        <p:nvSpPr>
          <p:cNvPr id="11" name="Text 8"/>
          <p:cNvSpPr/>
          <p:nvPr/>
        </p:nvSpPr>
        <p:spPr>
          <a:xfrm>
            <a:off x="6690360" y="3145274"/>
            <a:ext cx="4413647" cy="20324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Resist the urge to defend or explain immediately</a:t>
            </a:r>
            <a:endParaRPr lang="en-US" sz="1000" dirty="0"/>
          </a:p>
        </p:txBody>
      </p:sp>
      <p:sp>
        <p:nvSpPr>
          <p:cNvPr id="12" name="Text 9"/>
          <p:cNvSpPr/>
          <p:nvPr/>
        </p:nvSpPr>
        <p:spPr>
          <a:xfrm>
            <a:off x="6690360" y="3570803"/>
            <a:ext cx="127040" cy="15871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Nunito Light" pitchFamily="34" charset="0"/>
                <a:ea typeface="Nunito Light" pitchFamily="34" charset="-122"/>
                <a:cs typeface="Nunito Light" pitchFamily="34" charset="-120"/>
              </a:rPr>
              <a:t>02</a:t>
            </a:r>
            <a:endParaRPr lang="en-US" sz="1000" dirty="0"/>
          </a:p>
        </p:txBody>
      </p:sp>
      <p:sp>
        <p:nvSpPr>
          <p:cNvPr id="13" name="Shape 10"/>
          <p:cNvSpPr/>
          <p:nvPr/>
        </p:nvSpPr>
        <p:spPr>
          <a:xfrm>
            <a:off x="6690360" y="3771305"/>
            <a:ext cx="4413647" cy="15240"/>
          </a:xfrm>
          <a:prstGeom prst="rect">
            <a:avLst/>
          </a:prstGeom>
          <a:solidFill>
            <a:srgbClr val="018CE1"/>
          </a:solidFill>
          <a:ln/>
        </p:spPr>
      </p:sp>
      <p:sp>
        <p:nvSpPr>
          <p:cNvPr id="14" name="Text 11"/>
          <p:cNvSpPr/>
          <p:nvPr/>
        </p:nvSpPr>
        <p:spPr>
          <a:xfrm>
            <a:off x="6690360" y="3865245"/>
            <a:ext cx="1497687" cy="186690"/>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Clarify Understanding</a:t>
            </a:r>
            <a:endParaRPr lang="en-US" sz="1150" dirty="0"/>
          </a:p>
        </p:txBody>
      </p:sp>
      <p:sp>
        <p:nvSpPr>
          <p:cNvPr id="15" name="Text 12"/>
          <p:cNvSpPr/>
          <p:nvPr/>
        </p:nvSpPr>
        <p:spPr>
          <a:xfrm>
            <a:off x="6690360" y="4178975"/>
            <a:ext cx="4413647" cy="20324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Ask questions to ensure you grasp the specific concerns</a:t>
            </a:r>
            <a:endParaRPr lang="en-US" sz="1000" dirty="0"/>
          </a:p>
        </p:txBody>
      </p:sp>
      <p:sp>
        <p:nvSpPr>
          <p:cNvPr id="16" name="Text 13"/>
          <p:cNvSpPr/>
          <p:nvPr/>
        </p:nvSpPr>
        <p:spPr>
          <a:xfrm>
            <a:off x="6690360" y="4604504"/>
            <a:ext cx="127040" cy="15871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Nunito Light" pitchFamily="34" charset="0"/>
                <a:ea typeface="Nunito Light" pitchFamily="34" charset="-122"/>
                <a:cs typeface="Nunito Light" pitchFamily="34" charset="-120"/>
              </a:rPr>
              <a:t>03</a:t>
            </a:r>
            <a:endParaRPr lang="en-US" sz="1000" dirty="0"/>
          </a:p>
        </p:txBody>
      </p:sp>
      <p:sp>
        <p:nvSpPr>
          <p:cNvPr id="17" name="Shape 14"/>
          <p:cNvSpPr/>
          <p:nvPr/>
        </p:nvSpPr>
        <p:spPr>
          <a:xfrm>
            <a:off x="6690360" y="4805005"/>
            <a:ext cx="4413647" cy="15240"/>
          </a:xfrm>
          <a:prstGeom prst="rect">
            <a:avLst/>
          </a:prstGeom>
          <a:solidFill>
            <a:srgbClr val="DA33BF"/>
          </a:solidFill>
          <a:ln/>
        </p:spPr>
      </p:sp>
      <p:sp>
        <p:nvSpPr>
          <p:cNvPr id="18" name="Text 15"/>
          <p:cNvSpPr/>
          <p:nvPr/>
        </p:nvSpPr>
        <p:spPr>
          <a:xfrm>
            <a:off x="6690360" y="4898946"/>
            <a:ext cx="1494592" cy="186690"/>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Identify Patterns</a:t>
            </a:r>
            <a:endParaRPr lang="en-US" sz="1150" dirty="0"/>
          </a:p>
        </p:txBody>
      </p:sp>
      <p:sp>
        <p:nvSpPr>
          <p:cNvPr id="19" name="Text 16"/>
          <p:cNvSpPr/>
          <p:nvPr/>
        </p:nvSpPr>
        <p:spPr>
          <a:xfrm>
            <a:off x="6690360" y="5212675"/>
            <a:ext cx="4413647" cy="20324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Look for recurring themes across multiple sources</a:t>
            </a:r>
            <a:endParaRPr lang="en-US" sz="1000" dirty="0"/>
          </a:p>
        </p:txBody>
      </p:sp>
      <p:sp>
        <p:nvSpPr>
          <p:cNvPr id="20" name="Text 17"/>
          <p:cNvSpPr/>
          <p:nvPr/>
        </p:nvSpPr>
        <p:spPr>
          <a:xfrm>
            <a:off x="6690360" y="5638205"/>
            <a:ext cx="127040" cy="15871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Nunito Light" pitchFamily="34" charset="0"/>
                <a:ea typeface="Nunito Light" pitchFamily="34" charset="-122"/>
                <a:cs typeface="Nunito Light" pitchFamily="34" charset="-120"/>
              </a:rPr>
              <a:t>04</a:t>
            </a:r>
            <a:endParaRPr lang="en-US" sz="1000" dirty="0"/>
          </a:p>
        </p:txBody>
      </p:sp>
      <p:sp>
        <p:nvSpPr>
          <p:cNvPr id="21" name="Shape 18"/>
          <p:cNvSpPr/>
          <p:nvPr/>
        </p:nvSpPr>
        <p:spPr>
          <a:xfrm>
            <a:off x="6690360" y="5838706"/>
            <a:ext cx="4413647" cy="15240"/>
          </a:xfrm>
          <a:prstGeom prst="rect">
            <a:avLst/>
          </a:prstGeom>
          <a:solidFill>
            <a:srgbClr val="2D4DF2"/>
          </a:solidFill>
          <a:ln/>
        </p:spPr>
      </p:sp>
      <p:sp>
        <p:nvSpPr>
          <p:cNvPr id="22" name="Text 19"/>
          <p:cNvSpPr/>
          <p:nvPr/>
        </p:nvSpPr>
        <p:spPr>
          <a:xfrm>
            <a:off x="6690360" y="5932646"/>
            <a:ext cx="1494592" cy="186690"/>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Create Action Plans</a:t>
            </a:r>
            <a:endParaRPr lang="en-US" sz="1150" dirty="0"/>
          </a:p>
        </p:txBody>
      </p:sp>
      <p:sp>
        <p:nvSpPr>
          <p:cNvPr id="23" name="Text 20"/>
          <p:cNvSpPr/>
          <p:nvPr/>
        </p:nvSpPr>
        <p:spPr>
          <a:xfrm>
            <a:off x="6690360" y="6246376"/>
            <a:ext cx="4413647" cy="203240"/>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Develop concrete steps to address the feedback</a:t>
            </a:r>
            <a:endParaRPr lang="en-US" sz="1000" dirty="0"/>
          </a:p>
        </p:txBody>
      </p:sp>
      <p:sp>
        <p:nvSpPr>
          <p:cNvPr id="24" name="Shape 21"/>
          <p:cNvSpPr/>
          <p:nvPr/>
        </p:nvSpPr>
        <p:spPr>
          <a:xfrm>
            <a:off x="3533775" y="6830616"/>
            <a:ext cx="7562731" cy="946190"/>
          </a:xfrm>
          <a:prstGeom prst="roundRect">
            <a:avLst>
              <a:gd name="adj" fmla="val 20140"/>
            </a:avLst>
          </a:prstGeom>
          <a:solidFill>
            <a:srgbClr val="B7C2FB"/>
          </a:solidFill>
          <a:ln/>
        </p:spPr>
      </p:sp>
      <p:pic>
        <p:nvPicPr>
          <p:cNvPr id="25" name="Image 1" descr="preencoded.png"/>
          <p:cNvPicPr>
            <a:picLocks noChangeAspect="1"/>
          </p:cNvPicPr>
          <p:nvPr/>
        </p:nvPicPr>
        <p:blipFill>
          <a:blip r:embed="rId4"/>
          <a:stretch>
            <a:fillRect/>
          </a:stretch>
        </p:blipFill>
        <p:spPr>
          <a:xfrm>
            <a:off x="3660815" y="7022902"/>
            <a:ext cx="158710" cy="127040"/>
          </a:xfrm>
          <a:prstGeom prst="rect">
            <a:avLst/>
          </a:prstGeom>
        </p:spPr>
      </p:pic>
      <p:sp>
        <p:nvSpPr>
          <p:cNvPr id="26" name="Text 22"/>
          <p:cNvSpPr/>
          <p:nvPr/>
        </p:nvSpPr>
        <p:spPr>
          <a:xfrm>
            <a:off x="3946565" y="6989326"/>
            <a:ext cx="7022902" cy="609719"/>
          </a:xfrm>
          <a:prstGeom prst="rect">
            <a:avLst/>
          </a:prstGeom>
          <a:noFill/>
          <a:ln/>
        </p:spPr>
        <p:txBody>
          <a:bodyPr wrap="square" lIns="0" tIns="0" rIns="0" bIns="0" rtlCol="0" anchor="t"/>
          <a:lstStyle/>
          <a:p>
            <a:pPr marL="0" indent="0" algn="l">
              <a:lnSpc>
                <a:spcPts val="1600"/>
              </a:lnSpc>
              <a:buNone/>
            </a:pPr>
            <a:r>
              <a:rPr lang="en-US" sz="1000" b="1" dirty="0">
                <a:solidFill>
                  <a:srgbClr val="000000"/>
                </a:solidFill>
                <a:latin typeface="PT Sans" pitchFamily="34" charset="0"/>
                <a:ea typeface="PT Sans" pitchFamily="34" charset="-122"/>
                <a:cs typeface="PT Sans" pitchFamily="34" charset="-120"/>
              </a:rPr>
              <a:t>Real Example:</a:t>
            </a:r>
            <a:r>
              <a:rPr lang="en-US" sz="1000" dirty="0">
                <a:solidFill>
                  <a:srgbClr val="000000"/>
                </a:solidFill>
                <a:latin typeface="PT Sans" pitchFamily="34" charset="0"/>
                <a:ea typeface="PT Sans" pitchFamily="34" charset="-122"/>
                <a:cs typeface="PT Sans" pitchFamily="34" charset="-120"/>
              </a:rPr>
              <a:t> James received feedback that his emails were too lengthy. Rather than dismissing it, he tracked his email word counts for two weeks and discovered his average was 450 words versus the team average of 150. He implemented the "bottom line up front" approach, reducing his emails to under 200 words and improving response rates.</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008227" y="490299"/>
            <a:ext cx="696158" cy="335042"/>
          </a:xfrm>
          <a:prstGeom prst="roundRect">
            <a:avLst>
              <a:gd name="adj" fmla="val 63860"/>
            </a:avLst>
          </a:prstGeom>
          <a:solidFill>
            <a:srgbClr val="CFD6FC"/>
          </a:solidFill>
          <a:ln/>
        </p:spPr>
      </p:sp>
      <p:sp>
        <p:nvSpPr>
          <p:cNvPr id="3" name="Text 1"/>
          <p:cNvSpPr/>
          <p:nvPr/>
        </p:nvSpPr>
        <p:spPr>
          <a:xfrm>
            <a:off x="2115145" y="543758"/>
            <a:ext cx="482322" cy="228124"/>
          </a:xfrm>
          <a:prstGeom prst="rect">
            <a:avLst/>
          </a:prstGeom>
          <a:noFill/>
          <a:ln/>
        </p:spPr>
        <p:txBody>
          <a:bodyPr wrap="none" lIns="0" tIns="0" rIns="0" bIns="0" rtlCol="0" anchor="t"/>
          <a:lstStyle/>
          <a:p>
            <a:pPr marL="0" indent="0" algn="l">
              <a:lnSpc>
                <a:spcPts val="1750"/>
              </a:lnSpc>
              <a:buNone/>
            </a:pPr>
            <a:r>
              <a:rPr lang="en-US" sz="1100" dirty="0">
                <a:solidFill>
                  <a:srgbClr val="00002E"/>
                </a:solidFill>
                <a:latin typeface="PT Sans" pitchFamily="34" charset="0"/>
                <a:ea typeface="PT Sans" pitchFamily="34" charset="-122"/>
                <a:cs typeface="PT Sans" pitchFamily="34" charset="-120"/>
              </a:rPr>
              <a:t>TOPIC 4</a:t>
            </a:r>
            <a:endParaRPr lang="en-US" sz="1100" dirty="0"/>
          </a:p>
        </p:txBody>
      </p:sp>
      <p:sp>
        <p:nvSpPr>
          <p:cNvPr id="4" name="Text 2"/>
          <p:cNvSpPr/>
          <p:nvPr/>
        </p:nvSpPr>
        <p:spPr>
          <a:xfrm>
            <a:off x="2008227" y="896660"/>
            <a:ext cx="7139583" cy="524470"/>
          </a:xfrm>
          <a:prstGeom prst="rect">
            <a:avLst/>
          </a:prstGeom>
          <a:noFill/>
          <a:ln/>
        </p:spPr>
        <p:txBody>
          <a:bodyPr wrap="none" lIns="0" tIns="0" rIns="0" bIns="0" rtlCol="0" anchor="t"/>
          <a:lstStyle/>
          <a:p>
            <a:pPr marL="0" indent="0" algn="l">
              <a:lnSpc>
                <a:spcPts val="4100"/>
              </a:lnSpc>
              <a:buNone/>
            </a:pPr>
            <a:r>
              <a:rPr lang="en-US" sz="3300" dirty="0">
                <a:solidFill>
                  <a:srgbClr val="00002E"/>
                </a:solidFill>
                <a:latin typeface="Nunito Semi Bold" pitchFamily="34" charset="0"/>
                <a:ea typeface="Nunito Semi Bold" pitchFamily="34" charset="-122"/>
                <a:cs typeface="Nunito Semi Bold" pitchFamily="34" charset="-120"/>
              </a:rPr>
              <a:t>What Makes Someone "Professional"</a:t>
            </a:r>
            <a:endParaRPr lang="en-US" sz="3300" dirty="0"/>
          </a:p>
        </p:txBody>
      </p:sp>
      <p:sp>
        <p:nvSpPr>
          <p:cNvPr id="5" name="Text 3"/>
          <p:cNvSpPr/>
          <p:nvPr/>
        </p:nvSpPr>
        <p:spPr>
          <a:xfrm>
            <a:off x="2008227" y="1688544"/>
            <a:ext cx="10613946" cy="570548"/>
          </a:xfrm>
          <a:prstGeom prst="rect">
            <a:avLst/>
          </a:prstGeom>
          <a:noFill/>
          <a:ln/>
        </p:spPr>
        <p:txBody>
          <a:bodyPr wrap="square" lIns="0" tIns="0" rIns="0" bIns="0" rtlCol="0" anchor="t"/>
          <a:lstStyle/>
          <a:p>
            <a:pPr marL="0" indent="0" algn="l">
              <a:lnSpc>
                <a:spcPts val="2200"/>
              </a:lnSpc>
              <a:buNone/>
            </a:pPr>
            <a:r>
              <a:rPr lang="en-US" sz="1400" dirty="0">
                <a:solidFill>
                  <a:srgbClr val="00002E"/>
                </a:solidFill>
                <a:latin typeface="PT Sans" pitchFamily="34" charset="0"/>
                <a:ea typeface="PT Sans" pitchFamily="34" charset="-122"/>
                <a:cs typeface="PT Sans" pitchFamily="34" charset="-120"/>
              </a:rPr>
              <a:t>Professionalism extends beyond dress codes and punctuality. It encompasses reliability, emotional intelligence, ethical conduct, and consistent delivery of quality work.</a:t>
            </a:r>
            <a:endParaRPr lang="en-US" sz="140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8227" y="2459593"/>
            <a:ext cx="534829" cy="534829"/>
          </a:xfrm>
          <a:prstGeom prst="rect">
            <a:avLst/>
          </a:prstGeom>
        </p:spPr>
      </p:pic>
      <p:sp>
        <p:nvSpPr>
          <p:cNvPr id="7" name="Text 4"/>
          <p:cNvSpPr/>
          <p:nvPr/>
        </p:nvSpPr>
        <p:spPr>
          <a:xfrm>
            <a:off x="2008227" y="3217188"/>
            <a:ext cx="2585442" cy="262176"/>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Reliability &amp; Accountability</a:t>
            </a:r>
            <a:endParaRPr lang="en-US" sz="1650" dirty="0"/>
          </a:p>
        </p:txBody>
      </p:sp>
      <p:sp>
        <p:nvSpPr>
          <p:cNvPr id="8" name="Text 5"/>
          <p:cNvSpPr/>
          <p:nvPr/>
        </p:nvSpPr>
        <p:spPr>
          <a:xfrm>
            <a:off x="2008227" y="3586282"/>
            <a:ext cx="5195530" cy="570548"/>
          </a:xfrm>
          <a:prstGeom prst="rect">
            <a:avLst/>
          </a:prstGeom>
          <a:noFill/>
          <a:ln/>
        </p:spPr>
        <p:txBody>
          <a:bodyPr wrap="square" lIns="0" tIns="0" rIns="0" bIns="0" rtlCol="0" anchor="t"/>
          <a:lstStyle/>
          <a:p>
            <a:pPr marL="0" indent="0" algn="l">
              <a:lnSpc>
                <a:spcPts val="2200"/>
              </a:lnSpc>
              <a:buNone/>
            </a:pPr>
            <a:r>
              <a:rPr lang="en-US" sz="1400" dirty="0">
                <a:solidFill>
                  <a:srgbClr val="00002E"/>
                </a:solidFill>
                <a:latin typeface="PT Sans" pitchFamily="34" charset="0"/>
                <a:ea typeface="PT Sans" pitchFamily="34" charset="-122"/>
                <a:cs typeface="PT Sans" pitchFamily="34" charset="-120"/>
              </a:rPr>
              <a:t>Following through on commitments, meeting deadlines, and taking ownership of both successes and mistakes.</a:t>
            </a:r>
            <a:endParaRPr lang="en-US" sz="1400" dirty="0"/>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6523" y="2459593"/>
            <a:ext cx="534829" cy="534829"/>
          </a:xfrm>
          <a:prstGeom prst="rect">
            <a:avLst/>
          </a:prstGeom>
        </p:spPr>
      </p:pic>
      <p:sp>
        <p:nvSpPr>
          <p:cNvPr id="10" name="Text 6"/>
          <p:cNvSpPr/>
          <p:nvPr/>
        </p:nvSpPr>
        <p:spPr>
          <a:xfrm>
            <a:off x="7426523" y="3217188"/>
            <a:ext cx="2133838" cy="262176"/>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Emotional Intelligence</a:t>
            </a:r>
            <a:endParaRPr lang="en-US" sz="1650" dirty="0"/>
          </a:p>
        </p:txBody>
      </p:sp>
      <p:sp>
        <p:nvSpPr>
          <p:cNvPr id="11" name="Text 7"/>
          <p:cNvSpPr/>
          <p:nvPr/>
        </p:nvSpPr>
        <p:spPr>
          <a:xfrm>
            <a:off x="7426523" y="3586282"/>
            <a:ext cx="5195649" cy="570548"/>
          </a:xfrm>
          <a:prstGeom prst="rect">
            <a:avLst/>
          </a:prstGeom>
          <a:noFill/>
          <a:ln/>
        </p:spPr>
        <p:txBody>
          <a:bodyPr wrap="square" lIns="0" tIns="0" rIns="0" bIns="0" rtlCol="0" anchor="t"/>
          <a:lstStyle/>
          <a:p>
            <a:pPr marL="0" indent="0" algn="l">
              <a:lnSpc>
                <a:spcPts val="2200"/>
              </a:lnSpc>
              <a:buNone/>
            </a:pPr>
            <a:r>
              <a:rPr lang="en-US" sz="1400" dirty="0">
                <a:solidFill>
                  <a:srgbClr val="00002E"/>
                </a:solidFill>
                <a:latin typeface="PT Sans" pitchFamily="34" charset="0"/>
                <a:ea typeface="PT Sans" pitchFamily="34" charset="-122"/>
                <a:cs typeface="PT Sans" pitchFamily="34" charset="-120"/>
              </a:rPr>
              <a:t>Managing emotions effectively, demonstrating empathy, and navigating workplace relationships with maturity.</a:t>
            </a:r>
            <a:endParaRPr lang="en-US" sz="14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08227" y="4513421"/>
            <a:ext cx="534829" cy="534829"/>
          </a:xfrm>
          <a:prstGeom prst="rect">
            <a:avLst/>
          </a:prstGeom>
        </p:spPr>
      </p:pic>
      <p:sp>
        <p:nvSpPr>
          <p:cNvPr id="13" name="Text 8"/>
          <p:cNvSpPr/>
          <p:nvPr/>
        </p:nvSpPr>
        <p:spPr>
          <a:xfrm>
            <a:off x="2008227" y="5271016"/>
            <a:ext cx="2097524" cy="262176"/>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Ethical Conduct</a:t>
            </a:r>
            <a:endParaRPr lang="en-US" sz="1650" dirty="0"/>
          </a:p>
        </p:txBody>
      </p:sp>
      <p:sp>
        <p:nvSpPr>
          <p:cNvPr id="14" name="Text 9"/>
          <p:cNvSpPr/>
          <p:nvPr/>
        </p:nvSpPr>
        <p:spPr>
          <a:xfrm>
            <a:off x="2008227" y="5640110"/>
            <a:ext cx="5195530" cy="570548"/>
          </a:xfrm>
          <a:prstGeom prst="rect">
            <a:avLst/>
          </a:prstGeom>
          <a:noFill/>
          <a:ln/>
        </p:spPr>
        <p:txBody>
          <a:bodyPr wrap="square" lIns="0" tIns="0" rIns="0" bIns="0" rtlCol="0" anchor="t"/>
          <a:lstStyle/>
          <a:p>
            <a:pPr marL="0" indent="0" algn="l">
              <a:lnSpc>
                <a:spcPts val="2200"/>
              </a:lnSpc>
              <a:buNone/>
            </a:pPr>
            <a:r>
              <a:rPr lang="en-US" sz="1400" dirty="0">
                <a:solidFill>
                  <a:srgbClr val="00002E"/>
                </a:solidFill>
                <a:latin typeface="PT Sans" pitchFamily="34" charset="0"/>
                <a:ea typeface="PT Sans" pitchFamily="34" charset="-122"/>
                <a:cs typeface="PT Sans" pitchFamily="34" charset="-120"/>
              </a:rPr>
              <a:t>Maintaining integrity, respecting confidentiality, and making decisions aligned with organisational values.</a:t>
            </a:r>
            <a:endParaRPr lang="en-US" sz="1400" dirty="0"/>
          </a:p>
        </p:txBody>
      </p:sp>
      <p:pic>
        <p:nvPicPr>
          <p:cNvPr id="1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6523" y="4513421"/>
            <a:ext cx="534829" cy="534829"/>
          </a:xfrm>
          <a:prstGeom prst="rect">
            <a:avLst/>
          </a:prstGeom>
        </p:spPr>
      </p:pic>
      <p:sp>
        <p:nvSpPr>
          <p:cNvPr id="16" name="Text 10"/>
          <p:cNvSpPr/>
          <p:nvPr/>
        </p:nvSpPr>
        <p:spPr>
          <a:xfrm>
            <a:off x="7426523" y="5271016"/>
            <a:ext cx="2423041" cy="262176"/>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Continuous Development</a:t>
            </a:r>
            <a:endParaRPr lang="en-US" sz="1650" dirty="0"/>
          </a:p>
        </p:txBody>
      </p:sp>
      <p:sp>
        <p:nvSpPr>
          <p:cNvPr id="17" name="Text 11"/>
          <p:cNvSpPr/>
          <p:nvPr/>
        </p:nvSpPr>
        <p:spPr>
          <a:xfrm>
            <a:off x="7426523" y="5640110"/>
            <a:ext cx="5195649" cy="570548"/>
          </a:xfrm>
          <a:prstGeom prst="rect">
            <a:avLst/>
          </a:prstGeom>
          <a:noFill/>
          <a:ln/>
        </p:spPr>
        <p:txBody>
          <a:bodyPr wrap="square" lIns="0" tIns="0" rIns="0" bIns="0" rtlCol="0" anchor="t"/>
          <a:lstStyle/>
          <a:p>
            <a:pPr marL="0" indent="0" algn="l">
              <a:lnSpc>
                <a:spcPts val="2200"/>
              </a:lnSpc>
              <a:buNone/>
            </a:pPr>
            <a:r>
              <a:rPr lang="en-US" sz="1400" dirty="0">
                <a:solidFill>
                  <a:srgbClr val="00002E"/>
                </a:solidFill>
                <a:latin typeface="PT Sans" pitchFamily="34" charset="0"/>
                <a:ea typeface="PT Sans" pitchFamily="34" charset="-122"/>
                <a:cs typeface="PT Sans" pitchFamily="34" charset="-120"/>
              </a:rPr>
              <a:t>Seeking learning opportunities, adapting to change, and investing in skill enhancement.</a:t>
            </a:r>
            <a:endParaRPr lang="en-US" sz="1400" dirty="0"/>
          </a:p>
        </p:txBody>
      </p:sp>
      <p:sp>
        <p:nvSpPr>
          <p:cNvPr id="18" name="Shape 12"/>
          <p:cNvSpPr/>
          <p:nvPr/>
        </p:nvSpPr>
        <p:spPr>
          <a:xfrm>
            <a:off x="2008227" y="6411158"/>
            <a:ext cx="10613946" cy="1328023"/>
          </a:xfrm>
          <a:prstGeom prst="roundRect">
            <a:avLst>
              <a:gd name="adj" fmla="val 20139"/>
            </a:avLst>
          </a:prstGeom>
          <a:solidFill>
            <a:srgbClr val="B7C2FB"/>
          </a:solidFill>
          <a:ln/>
        </p:spPr>
      </p:sp>
      <p:pic>
        <p:nvPicPr>
          <p:cNvPr id="19" name="Image 4" descr="preencoded.png"/>
          <p:cNvPicPr>
            <a:picLocks noChangeAspect="1"/>
          </p:cNvPicPr>
          <p:nvPr/>
        </p:nvPicPr>
        <p:blipFill>
          <a:blip r:embed="rId11"/>
          <a:stretch>
            <a:fillRect/>
          </a:stretch>
        </p:blipFill>
        <p:spPr>
          <a:xfrm>
            <a:off x="2186464" y="6683693"/>
            <a:ext cx="222766" cy="178237"/>
          </a:xfrm>
          <a:prstGeom prst="rect">
            <a:avLst/>
          </a:prstGeom>
        </p:spPr>
      </p:pic>
      <p:sp>
        <p:nvSpPr>
          <p:cNvPr id="20" name="Text 13"/>
          <p:cNvSpPr/>
          <p:nvPr/>
        </p:nvSpPr>
        <p:spPr>
          <a:xfrm>
            <a:off x="2587466" y="6633924"/>
            <a:ext cx="9856470" cy="855821"/>
          </a:xfrm>
          <a:prstGeom prst="rect">
            <a:avLst/>
          </a:prstGeom>
          <a:noFill/>
          <a:ln/>
        </p:spPr>
        <p:txBody>
          <a:bodyPr wrap="square" lIns="0" tIns="0" rIns="0" bIns="0" rtlCol="0" anchor="t"/>
          <a:lstStyle/>
          <a:p>
            <a:pPr marL="0" indent="0" algn="l">
              <a:lnSpc>
                <a:spcPts val="2200"/>
              </a:lnSpc>
              <a:buNone/>
            </a:pPr>
            <a:r>
              <a:rPr lang="en-US" sz="1400" b="1" dirty="0">
                <a:solidFill>
                  <a:srgbClr val="000000"/>
                </a:solidFill>
                <a:latin typeface="PT Sans" pitchFamily="34" charset="0"/>
                <a:ea typeface="PT Sans" pitchFamily="34" charset="-122"/>
                <a:cs typeface="PT Sans" pitchFamily="34" charset="-120"/>
              </a:rPr>
              <a:t>Real Example:</a:t>
            </a:r>
            <a:r>
              <a:rPr lang="en-US" sz="1400" dirty="0">
                <a:solidFill>
                  <a:srgbClr val="000000"/>
                </a:solidFill>
                <a:latin typeface="PT Sans" pitchFamily="34" charset="0"/>
                <a:ea typeface="PT Sans" pitchFamily="34" charset="-122"/>
                <a:cs typeface="PT Sans" pitchFamily="34" charset="-120"/>
              </a:rPr>
              <a:t> When Maria's project was delayed due to a vendor issue beyond her control, she immediately informed stakeholders, presented alternative solutions, and adjusted timelines. Her proactive communication and problem-solving approach strengthened her reputation as a reliable professional.</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808684" y="416362"/>
            <a:ext cx="6617851" cy="445294"/>
          </a:xfrm>
          <a:prstGeom prst="rect">
            <a:avLst/>
          </a:prstGeom>
          <a:noFill/>
          <a:ln/>
        </p:spPr>
        <p:txBody>
          <a:bodyPr wrap="none" lIns="0" tIns="0" rIns="0" bIns="0" rtlCol="0" anchor="t"/>
          <a:lstStyle/>
          <a:p>
            <a:pPr marL="0" indent="0" algn="l">
              <a:lnSpc>
                <a:spcPts val="3500"/>
              </a:lnSpc>
              <a:buNone/>
            </a:pPr>
            <a:r>
              <a:rPr lang="en-US" sz="2800" dirty="0">
                <a:solidFill>
                  <a:srgbClr val="00002E"/>
                </a:solidFill>
                <a:latin typeface="Nunito Semi Bold" pitchFamily="34" charset="0"/>
                <a:ea typeface="Nunito Semi Bold" pitchFamily="34" charset="-122"/>
                <a:cs typeface="Nunito Semi Bold" pitchFamily="34" charset="-120"/>
              </a:rPr>
              <a:t>Building Effective Communication Habits</a:t>
            </a:r>
            <a:endParaRPr lang="en-US" sz="2800" dirty="0"/>
          </a:p>
        </p:txBody>
      </p:sp>
      <p:sp>
        <p:nvSpPr>
          <p:cNvPr id="3" name="Text 1"/>
          <p:cNvSpPr/>
          <p:nvPr/>
        </p:nvSpPr>
        <p:spPr>
          <a:xfrm>
            <a:off x="2808684" y="1240036"/>
            <a:ext cx="2645450" cy="267057"/>
          </a:xfrm>
          <a:prstGeom prst="rect">
            <a:avLst/>
          </a:prstGeom>
          <a:noFill/>
          <a:ln/>
        </p:spPr>
        <p:txBody>
          <a:bodyPr wrap="none" lIns="0" tIns="0" rIns="0" bIns="0" rtlCol="0" anchor="t"/>
          <a:lstStyle/>
          <a:p>
            <a:pPr marL="0" indent="0" algn="l">
              <a:lnSpc>
                <a:spcPts val="2100"/>
              </a:lnSpc>
              <a:buNone/>
            </a:pPr>
            <a:r>
              <a:rPr lang="en-US" sz="1650" dirty="0">
                <a:solidFill>
                  <a:srgbClr val="00002E"/>
                </a:solidFill>
                <a:latin typeface="Nunito Semi Bold" pitchFamily="34" charset="0"/>
                <a:ea typeface="Nunito Semi Bold" pitchFamily="34" charset="-122"/>
                <a:cs typeface="Nunito Semi Bold" pitchFamily="34" charset="-120"/>
              </a:rPr>
              <a:t>Daily Practices That Matter</a:t>
            </a:r>
            <a:endParaRPr lang="en-US" sz="1650" dirty="0"/>
          </a:p>
        </p:txBody>
      </p:sp>
      <p:sp>
        <p:nvSpPr>
          <p:cNvPr id="4" name="Text 2"/>
          <p:cNvSpPr/>
          <p:nvPr/>
        </p:nvSpPr>
        <p:spPr>
          <a:xfrm>
            <a:off x="2808684" y="1658422"/>
            <a:ext cx="4790837" cy="484584"/>
          </a:xfrm>
          <a:prstGeom prst="rect">
            <a:avLst/>
          </a:prstGeom>
          <a:noFill/>
          <a:ln/>
        </p:spPr>
        <p:txBody>
          <a:bodyPr wrap="square" lIns="0" tIns="0" rIns="0" bIns="0" rtlCol="0" anchor="t"/>
          <a:lstStyle/>
          <a:p>
            <a:pPr marL="0" indent="0" algn="l">
              <a:lnSpc>
                <a:spcPts val="1900"/>
              </a:lnSpc>
              <a:buNone/>
            </a:pPr>
            <a:r>
              <a:rPr lang="en-US" sz="1150" dirty="0">
                <a:solidFill>
                  <a:srgbClr val="00002E"/>
                </a:solidFill>
                <a:latin typeface="PT Sans" pitchFamily="34" charset="0"/>
                <a:ea typeface="PT Sans" pitchFamily="34" charset="-122"/>
                <a:cs typeface="PT Sans" pitchFamily="34" charset="-120"/>
              </a:rPr>
              <a:t>Strong communication skills develop through consistent practice. Small daily habits compound into significant professional advantages over time.</a:t>
            </a:r>
            <a:endParaRPr lang="en-US" sz="1150" dirty="0"/>
          </a:p>
        </p:txBody>
      </p:sp>
      <p:sp>
        <p:nvSpPr>
          <p:cNvPr id="5" name="Text 3"/>
          <p:cNvSpPr/>
          <p:nvPr/>
        </p:nvSpPr>
        <p:spPr>
          <a:xfrm>
            <a:off x="2808684" y="2279213"/>
            <a:ext cx="4790837" cy="24229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00002E"/>
                </a:solidFill>
                <a:latin typeface="PT Sans" pitchFamily="34" charset="0"/>
                <a:ea typeface="PT Sans" pitchFamily="34" charset="-122"/>
                <a:cs typeface="PT Sans" pitchFamily="34" charset="-120"/>
              </a:rPr>
              <a:t>Respond to messages within 24 hours</a:t>
            </a:r>
            <a:endParaRPr lang="en-US" sz="1150" dirty="0"/>
          </a:p>
        </p:txBody>
      </p:sp>
      <p:sp>
        <p:nvSpPr>
          <p:cNvPr id="6" name="Text 4"/>
          <p:cNvSpPr/>
          <p:nvPr/>
        </p:nvSpPr>
        <p:spPr>
          <a:xfrm>
            <a:off x="2808684" y="2574488"/>
            <a:ext cx="4790837" cy="24229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00002E"/>
                </a:solidFill>
                <a:latin typeface="PT Sans" pitchFamily="34" charset="0"/>
                <a:ea typeface="PT Sans" pitchFamily="34" charset="-122"/>
                <a:cs typeface="PT Sans" pitchFamily="34" charset="-120"/>
              </a:rPr>
              <a:t>Confirm understanding before ending conversations</a:t>
            </a:r>
            <a:endParaRPr lang="en-US" sz="1150" dirty="0"/>
          </a:p>
        </p:txBody>
      </p:sp>
      <p:sp>
        <p:nvSpPr>
          <p:cNvPr id="7" name="Text 5"/>
          <p:cNvSpPr/>
          <p:nvPr/>
        </p:nvSpPr>
        <p:spPr>
          <a:xfrm>
            <a:off x="2808684" y="2869763"/>
            <a:ext cx="4790837" cy="24229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00002E"/>
                </a:solidFill>
                <a:latin typeface="PT Sans" pitchFamily="34" charset="0"/>
                <a:ea typeface="PT Sans" pitchFamily="34" charset="-122"/>
                <a:cs typeface="PT Sans" pitchFamily="34" charset="-120"/>
              </a:rPr>
              <a:t>Document important decisions and agreements</a:t>
            </a:r>
            <a:endParaRPr lang="en-US" sz="1150" dirty="0"/>
          </a:p>
        </p:txBody>
      </p:sp>
      <p:sp>
        <p:nvSpPr>
          <p:cNvPr id="8" name="Text 6"/>
          <p:cNvSpPr/>
          <p:nvPr/>
        </p:nvSpPr>
        <p:spPr>
          <a:xfrm>
            <a:off x="2808684" y="3165038"/>
            <a:ext cx="4790837" cy="24229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00002E"/>
                </a:solidFill>
                <a:latin typeface="PT Sans" pitchFamily="34" charset="0"/>
                <a:ea typeface="PT Sans" pitchFamily="34" charset="-122"/>
                <a:cs typeface="PT Sans" pitchFamily="34" charset="-120"/>
              </a:rPr>
              <a:t>Ask clarifying questions without hesitation</a:t>
            </a:r>
            <a:endParaRPr lang="en-US" sz="1150" dirty="0"/>
          </a:p>
        </p:txBody>
      </p:sp>
      <p:sp>
        <p:nvSpPr>
          <p:cNvPr id="9" name="Text 7"/>
          <p:cNvSpPr/>
          <p:nvPr/>
        </p:nvSpPr>
        <p:spPr>
          <a:xfrm>
            <a:off x="2808684" y="3460313"/>
            <a:ext cx="4790837" cy="24229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00002E"/>
                </a:solidFill>
                <a:latin typeface="PT Sans" pitchFamily="34" charset="0"/>
                <a:ea typeface="PT Sans" pitchFamily="34" charset="-122"/>
                <a:cs typeface="PT Sans" pitchFamily="34" charset="-120"/>
              </a:rPr>
              <a:t>Practise active listening in every interaction</a:t>
            </a:r>
            <a:endParaRPr lang="en-US" sz="1150" dirty="0"/>
          </a:p>
        </p:txBody>
      </p:sp>
      <p:sp>
        <p:nvSpPr>
          <p:cNvPr id="10" name="Text 8"/>
          <p:cNvSpPr/>
          <p:nvPr/>
        </p:nvSpPr>
        <p:spPr>
          <a:xfrm>
            <a:off x="2808684" y="3838813"/>
            <a:ext cx="4790837" cy="484584"/>
          </a:xfrm>
          <a:prstGeom prst="rect">
            <a:avLst/>
          </a:prstGeom>
          <a:noFill/>
          <a:ln/>
        </p:spPr>
        <p:txBody>
          <a:bodyPr wrap="square" lIns="0" tIns="0" rIns="0" bIns="0" rtlCol="0" anchor="t"/>
          <a:lstStyle/>
          <a:p>
            <a:pPr marL="0" indent="0" algn="l">
              <a:lnSpc>
                <a:spcPts val="1900"/>
              </a:lnSpc>
              <a:buNone/>
            </a:pPr>
            <a:r>
              <a:rPr lang="en-US" sz="1150" dirty="0">
                <a:solidFill>
                  <a:srgbClr val="00002E"/>
                </a:solidFill>
                <a:latin typeface="PT Sans" pitchFamily="34" charset="0"/>
                <a:ea typeface="PT Sans" pitchFamily="34" charset="-122"/>
                <a:cs typeface="PT Sans" pitchFamily="34" charset="-120"/>
              </a:rPr>
              <a:t>These habits create a reputation for clarity and reliability that opens doors throughout your career.</a:t>
            </a:r>
            <a:endParaRPr lang="en-US" sz="1150" dirty="0"/>
          </a:p>
        </p:txBody>
      </p:sp>
      <p:pic>
        <p:nvPicPr>
          <p:cNvPr id="11" name="Image 0" descr="preencoded.png"/>
          <p:cNvPicPr>
            <a:picLocks noChangeAspect="1"/>
          </p:cNvPicPr>
          <p:nvPr/>
        </p:nvPicPr>
        <p:blipFill>
          <a:blip r:embed="rId3"/>
          <a:stretch>
            <a:fillRect/>
          </a:stretch>
        </p:blipFill>
        <p:spPr>
          <a:xfrm>
            <a:off x="7976473" y="1258967"/>
            <a:ext cx="3852624" cy="3852624"/>
          </a:xfrm>
          <a:prstGeom prst="rect">
            <a:avLst/>
          </a:prstGeom>
        </p:spPr>
      </p:pic>
      <p:sp>
        <p:nvSpPr>
          <p:cNvPr id="12" name="Text 9"/>
          <p:cNvSpPr/>
          <p:nvPr/>
        </p:nvSpPr>
        <p:spPr>
          <a:xfrm>
            <a:off x="7976473" y="5281851"/>
            <a:ext cx="1781175" cy="222647"/>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The Two-Minute Rule</a:t>
            </a:r>
            <a:endParaRPr lang="en-US" sz="1400" dirty="0"/>
          </a:p>
        </p:txBody>
      </p:sp>
      <p:sp>
        <p:nvSpPr>
          <p:cNvPr id="13" name="Text 10"/>
          <p:cNvSpPr/>
          <p:nvPr/>
        </p:nvSpPr>
        <p:spPr>
          <a:xfrm>
            <a:off x="7976473" y="5655826"/>
            <a:ext cx="3852624" cy="726877"/>
          </a:xfrm>
          <a:prstGeom prst="rect">
            <a:avLst/>
          </a:prstGeom>
          <a:noFill/>
          <a:ln/>
        </p:spPr>
        <p:txBody>
          <a:bodyPr wrap="square" lIns="0" tIns="0" rIns="0" bIns="0" rtlCol="0" anchor="t"/>
          <a:lstStyle/>
          <a:p>
            <a:pPr marL="0" indent="0" algn="l">
              <a:lnSpc>
                <a:spcPts val="1900"/>
              </a:lnSpc>
              <a:buNone/>
            </a:pPr>
            <a:r>
              <a:rPr lang="en-US" sz="1150" dirty="0">
                <a:solidFill>
                  <a:srgbClr val="00002E"/>
                </a:solidFill>
                <a:latin typeface="PT Sans" pitchFamily="34" charset="0"/>
                <a:ea typeface="PT Sans" pitchFamily="34" charset="-122"/>
                <a:cs typeface="PT Sans" pitchFamily="34" charset="-120"/>
              </a:rPr>
              <a:t>If a communication task takes less than two minutes, handle it immediately. This prevents backlog and demonstrates responsiveness.</a:t>
            </a:r>
            <a:endParaRPr lang="en-US" sz="1150" dirty="0"/>
          </a:p>
        </p:txBody>
      </p:sp>
      <p:sp>
        <p:nvSpPr>
          <p:cNvPr id="14" name="Shape 11"/>
          <p:cNvSpPr/>
          <p:nvPr/>
        </p:nvSpPr>
        <p:spPr>
          <a:xfrm>
            <a:off x="2808684" y="6689169"/>
            <a:ext cx="9012912" cy="1127760"/>
          </a:xfrm>
          <a:prstGeom prst="roundRect">
            <a:avLst>
              <a:gd name="adj" fmla="val 20138"/>
            </a:avLst>
          </a:prstGeom>
          <a:solidFill>
            <a:srgbClr val="B7C2FB"/>
          </a:solidFill>
          <a:ln/>
        </p:spPr>
      </p:sp>
      <p:pic>
        <p:nvPicPr>
          <p:cNvPr id="15" name="Image 1" descr="preencoded.png"/>
          <p:cNvPicPr>
            <a:picLocks noChangeAspect="1"/>
          </p:cNvPicPr>
          <p:nvPr/>
        </p:nvPicPr>
        <p:blipFill>
          <a:blip r:embed="rId4"/>
          <a:stretch>
            <a:fillRect/>
          </a:stretch>
        </p:blipFill>
        <p:spPr>
          <a:xfrm>
            <a:off x="2960013" y="6920984"/>
            <a:ext cx="189190" cy="151328"/>
          </a:xfrm>
          <a:prstGeom prst="rect">
            <a:avLst/>
          </a:prstGeom>
        </p:spPr>
      </p:pic>
      <p:sp>
        <p:nvSpPr>
          <p:cNvPr id="16" name="Text 12"/>
          <p:cNvSpPr/>
          <p:nvPr/>
        </p:nvSpPr>
        <p:spPr>
          <a:xfrm>
            <a:off x="3300532" y="6878241"/>
            <a:ext cx="8369737" cy="726877"/>
          </a:xfrm>
          <a:prstGeom prst="rect">
            <a:avLst/>
          </a:prstGeom>
          <a:noFill/>
          <a:ln/>
        </p:spPr>
        <p:txBody>
          <a:bodyPr wrap="square" lIns="0" tIns="0" rIns="0" bIns="0" rtlCol="0" anchor="t"/>
          <a:lstStyle/>
          <a:p>
            <a:pPr marL="0" indent="0" algn="l">
              <a:lnSpc>
                <a:spcPts val="1900"/>
              </a:lnSpc>
              <a:buNone/>
            </a:pPr>
            <a:r>
              <a:rPr lang="en-US" sz="1150" b="1" dirty="0">
                <a:solidFill>
                  <a:srgbClr val="000000"/>
                </a:solidFill>
                <a:latin typeface="PT Sans" pitchFamily="34" charset="0"/>
                <a:ea typeface="PT Sans" pitchFamily="34" charset="-122"/>
                <a:cs typeface="PT Sans" pitchFamily="34" charset="-120"/>
              </a:rPr>
              <a:t>Real Example:</a:t>
            </a:r>
            <a:r>
              <a:rPr lang="en-US" sz="1150" dirty="0">
                <a:solidFill>
                  <a:srgbClr val="000000"/>
                </a:solidFill>
                <a:latin typeface="PT Sans" pitchFamily="34" charset="0"/>
                <a:ea typeface="PT Sans" pitchFamily="34" charset="-122"/>
                <a:cs typeface="PT Sans" pitchFamily="34" charset="-120"/>
              </a:rPr>
              <a:t> David implemented a "same-day response" policy for all internal messages. Even if he couldn't provide a full answer, he acknowledged receipt and set expectations. Within three months, his team's collaboration satisfaction scores increased by 35%.</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975128" y="493276"/>
            <a:ext cx="6560701" cy="527685"/>
          </a:xfrm>
          <a:prstGeom prst="rect">
            <a:avLst/>
          </a:prstGeom>
          <a:noFill/>
          <a:ln/>
        </p:spPr>
        <p:txBody>
          <a:bodyPr wrap="none" lIns="0" tIns="0" rIns="0" bIns="0" rtlCol="0" anchor="t"/>
          <a:lstStyle/>
          <a:p>
            <a:pPr marL="0" indent="0" algn="l">
              <a:lnSpc>
                <a:spcPts val="4150"/>
              </a:lnSpc>
              <a:buNone/>
            </a:pPr>
            <a:r>
              <a:rPr lang="en-US" sz="3300" dirty="0">
                <a:solidFill>
                  <a:srgbClr val="00002E"/>
                </a:solidFill>
                <a:latin typeface="Nunito Semi Bold" pitchFamily="34" charset="0"/>
                <a:ea typeface="Nunito Semi Bold" pitchFamily="34" charset="-122"/>
                <a:cs typeface="Nunito Semi Bold" pitchFamily="34" charset="-120"/>
              </a:rPr>
              <a:t>Navigating Difficult Conversations</a:t>
            </a:r>
            <a:endParaRPr lang="en-US" sz="3300" dirty="0"/>
          </a:p>
        </p:txBody>
      </p:sp>
      <p:pic>
        <p:nvPicPr>
          <p:cNvPr id="3" name="Image 0" descr="preencoded.png"/>
          <p:cNvPicPr>
            <a:picLocks noChangeAspect="1"/>
          </p:cNvPicPr>
          <p:nvPr/>
        </p:nvPicPr>
        <p:blipFill>
          <a:blip r:embed="rId3"/>
          <a:stretch>
            <a:fillRect/>
          </a:stretch>
        </p:blipFill>
        <p:spPr>
          <a:xfrm>
            <a:off x="1975128" y="1379696"/>
            <a:ext cx="5340072" cy="717590"/>
          </a:xfrm>
          <a:prstGeom prst="rect">
            <a:avLst/>
          </a:prstGeom>
        </p:spPr>
      </p:pic>
      <p:sp>
        <p:nvSpPr>
          <p:cNvPr id="4" name="Text 1"/>
          <p:cNvSpPr/>
          <p:nvPr/>
        </p:nvSpPr>
        <p:spPr>
          <a:xfrm>
            <a:off x="2154436" y="2276594"/>
            <a:ext cx="2110621" cy="263843"/>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Prepare Thoroughly</a:t>
            </a:r>
            <a:endParaRPr lang="en-US" sz="1650" dirty="0"/>
          </a:p>
        </p:txBody>
      </p:sp>
      <p:sp>
        <p:nvSpPr>
          <p:cNvPr id="5" name="Text 2"/>
          <p:cNvSpPr/>
          <p:nvPr/>
        </p:nvSpPr>
        <p:spPr>
          <a:xfrm>
            <a:off x="2154436" y="2648069"/>
            <a:ext cx="4981456" cy="574119"/>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PT Sans" pitchFamily="34" charset="0"/>
                <a:ea typeface="PT Sans" pitchFamily="34" charset="-122"/>
                <a:cs typeface="PT Sans" pitchFamily="34" charset="-120"/>
              </a:rPr>
              <a:t>Clarify your objectives, anticipate reactions, and gather relevant facts. Plan your key points but remain flexible.</a:t>
            </a:r>
            <a:endParaRPr lang="en-US" sz="1400" dirty="0"/>
          </a:p>
        </p:txBody>
      </p:sp>
      <p:pic>
        <p:nvPicPr>
          <p:cNvPr id="6" name="Image 1" descr="preencoded.png"/>
          <p:cNvPicPr>
            <a:picLocks noChangeAspect="1"/>
          </p:cNvPicPr>
          <p:nvPr/>
        </p:nvPicPr>
        <p:blipFill>
          <a:blip r:embed="rId4"/>
          <a:stretch>
            <a:fillRect/>
          </a:stretch>
        </p:blipFill>
        <p:spPr>
          <a:xfrm>
            <a:off x="7315200" y="1379696"/>
            <a:ext cx="5340072" cy="717590"/>
          </a:xfrm>
          <a:prstGeom prst="rect">
            <a:avLst/>
          </a:prstGeom>
        </p:spPr>
      </p:pic>
      <p:sp>
        <p:nvSpPr>
          <p:cNvPr id="7" name="Text 3"/>
          <p:cNvSpPr/>
          <p:nvPr/>
        </p:nvSpPr>
        <p:spPr>
          <a:xfrm>
            <a:off x="7494508" y="2276594"/>
            <a:ext cx="2410897" cy="263843"/>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Choose the Right Setting</a:t>
            </a:r>
            <a:endParaRPr lang="en-US" sz="1650" dirty="0"/>
          </a:p>
        </p:txBody>
      </p:sp>
      <p:sp>
        <p:nvSpPr>
          <p:cNvPr id="8" name="Text 4"/>
          <p:cNvSpPr/>
          <p:nvPr/>
        </p:nvSpPr>
        <p:spPr>
          <a:xfrm>
            <a:off x="7494508" y="2648069"/>
            <a:ext cx="4981456" cy="574119"/>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PT Sans" pitchFamily="34" charset="0"/>
                <a:ea typeface="PT Sans" pitchFamily="34" charset="-122"/>
                <a:cs typeface="PT Sans" pitchFamily="34" charset="-120"/>
              </a:rPr>
              <a:t>Select a private, neutral location. Ensure adequate time without interruptions. Timing matters significantly.</a:t>
            </a:r>
            <a:endParaRPr lang="en-US" sz="1400" dirty="0"/>
          </a:p>
        </p:txBody>
      </p:sp>
      <p:pic>
        <p:nvPicPr>
          <p:cNvPr id="9" name="Image 2" descr="preencoded.png"/>
          <p:cNvPicPr>
            <a:picLocks noChangeAspect="1"/>
          </p:cNvPicPr>
          <p:nvPr/>
        </p:nvPicPr>
        <p:blipFill>
          <a:blip r:embed="rId5"/>
          <a:stretch>
            <a:fillRect/>
          </a:stretch>
        </p:blipFill>
        <p:spPr>
          <a:xfrm>
            <a:off x="1975128" y="3401497"/>
            <a:ext cx="5340072" cy="717590"/>
          </a:xfrm>
          <a:prstGeom prst="rect">
            <a:avLst/>
          </a:prstGeom>
        </p:spPr>
      </p:pic>
      <p:sp>
        <p:nvSpPr>
          <p:cNvPr id="10" name="Text 5"/>
          <p:cNvSpPr/>
          <p:nvPr/>
        </p:nvSpPr>
        <p:spPr>
          <a:xfrm>
            <a:off x="2154436" y="4298394"/>
            <a:ext cx="2110621" cy="263843"/>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Lead with Empathy</a:t>
            </a:r>
            <a:endParaRPr lang="en-US" sz="1650" dirty="0"/>
          </a:p>
        </p:txBody>
      </p:sp>
      <p:sp>
        <p:nvSpPr>
          <p:cNvPr id="11" name="Text 6"/>
          <p:cNvSpPr/>
          <p:nvPr/>
        </p:nvSpPr>
        <p:spPr>
          <a:xfrm>
            <a:off x="2154436" y="4669869"/>
            <a:ext cx="4981456" cy="574119"/>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PT Sans" pitchFamily="34" charset="0"/>
                <a:ea typeface="PT Sans" pitchFamily="34" charset="-122"/>
                <a:cs typeface="PT Sans" pitchFamily="34" charset="-120"/>
              </a:rPr>
              <a:t>Acknowledge the other person's perspective. Use "I" statements to express concerns without accusation.</a:t>
            </a:r>
            <a:endParaRPr lang="en-US" sz="1400" dirty="0"/>
          </a:p>
        </p:txBody>
      </p:sp>
      <p:pic>
        <p:nvPicPr>
          <p:cNvPr id="12" name="Image 3" descr="preencoded.png"/>
          <p:cNvPicPr>
            <a:picLocks noChangeAspect="1"/>
          </p:cNvPicPr>
          <p:nvPr/>
        </p:nvPicPr>
        <p:blipFill>
          <a:blip r:embed="rId6"/>
          <a:stretch>
            <a:fillRect/>
          </a:stretch>
        </p:blipFill>
        <p:spPr>
          <a:xfrm>
            <a:off x="7315200" y="3401497"/>
            <a:ext cx="5340072" cy="717590"/>
          </a:xfrm>
          <a:prstGeom prst="rect">
            <a:avLst/>
          </a:prstGeom>
        </p:spPr>
      </p:pic>
      <p:sp>
        <p:nvSpPr>
          <p:cNvPr id="13" name="Text 7"/>
          <p:cNvSpPr/>
          <p:nvPr/>
        </p:nvSpPr>
        <p:spPr>
          <a:xfrm>
            <a:off x="7494508" y="4298394"/>
            <a:ext cx="2110621" cy="263843"/>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Nunito Semi Bold" pitchFamily="34" charset="0"/>
                <a:ea typeface="Nunito Semi Bold" pitchFamily="34" charset="-122"/>
                <a:cs typeface="Nunito Semi Bold" pitchFamily="34" charset="-120"/>
              </a:rPr>
              <a:t>Focus on Solutions</a:t>
            </a:r>
            <a:endParaRPr lang="en-US" sz="1650" dirty="0"/>
          </a:p>
        </p:txBody>
      </p:sp>
      <p:sp>
        <p:nvSpPr>
          <p:cNvPr id="14" name="Text 8"/>
          <p:cNvSpPr/>
          <p:nvPr/>
        </p:nvSpPr>
        <p:spPr>
          <a:xfrm>
            <a:off x="7494508" y="4669869"/>
            <a:ext cx="4981456" cy="574119"/>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PT Sans" pitchFamily="34" charset="0"/>
                <a:ea typeface="PT Sans" pitchFamily="34" charset="-122"/>
                <a:cs typeface="PT Sans" pitchFamily="34" charset="-120"/>
              </a:rPr>
              <a:t>Move from problem identification to collaborative problem-solving. Agree on specific next steps.</a:t>
            </a:r>
            <a:endParaRPr lang="en-US" sz="1400" dirty="0"/>
          </a:p>
        </p:txBody>
      </p:sp>
      <p:sp>
        <p:nvSpPr>
          <p:cNvPr id="15" name="Text 9"/>
          <p:cNvSpPr/>
          <p:nvPr/>
        </p:nvSpPr>
        <p:spPr>
          <a:xfrm>
            <a:off x="1975128" y="5625108"/>
            <a:ext cx="10680144" cy="574119"/>
          </a:xfrm>
          <a:prstGeom prst="rect">
            <a:avLst/>
          </a:prstGeom>
          <a:noFill/>
          <a:ln/>
        </p:spPr>
        <p:txBody>
          <a:bodyPr wrap="square" lIns="0" tIns="0" rIns="0" bIns="0" rtlCol="0" anchor="t"/>
          <a:lstStyle/>
          <a:p>
            <a:pPr marL="0" indent="0" algn="l">
              <a:lnSpc>
                <a:spcPts val="2250"/>
              </a:lnSpc>
              <a:buNone/>
            </a:pPr>
            <a:r>
              <a:rPr lang="en-US" sz="1400" dirty="0">
                <a:solidFill>
                  <a:srgbClr val="00002E"/>
                </a:solidFill>
                <a:latin typeface="PT Sans" pitchFamily="34" charset="0"/>
                <a:ea typeface="PT Sans" pitchFamily="34" charset="-122"/>
                <a:cs typeface="PT Sans" pitchFamily="34" charset="-120"/>
              </a:rPr>
              <a:t>Difficult conversations become easier with practice. The key is addressing issues promptly before they escalate, whilst maintaining respect and professionalism throughout.</a:t>
            </a:r>
            <a:endParaRPr lang="en-US" sz="1400" dirty="0"/>
          </a:p>
        </p:txBody>
      </p:sp>
      <p:sp>
        <p:nvSpPr>
          <p:cNvPr id="16" name="Shape 10"/>
          <p:cNvSpPr/>
          <p:nvPr/>
        </p:nvSpPr>
        <p:spPr>
          <a:xfrm>
            <a:off x="1975128" y="6401038"/>
            <a:ext cx="10680144" cy="1336358"/>
          </a:xfrm>
          <a:prstGeom prst="roundRect">
            <a:avLst>
              <a:gd name="adj" fmla="val 20138"/>
            </a:avLst>
          </a:prstGeom>
          <a:solidFill>
            <a:srgbClr val="B7C2FB"/>
          </a:solidFill>
          <a:ln/>
        </p:spPr>
      </p:sp>
      <p:pic>
        <p:nvPicPr>
          <p:cNvPr id="17" name="Image 4" descr="preencoded.png"/>
          <p:cNvPicPr>
            <a:picLocks noChangeAspect="1"/>
          </p:cNvPicPr>
          <p:nvPr/>
        </p:nvPicPr>
        <p:blipFill>
          <a:blip r:embed="rId7"/>
          <a:stretch>
            <a:fillRect/>
          </a:stretch>
        </p:blipFill>
        <p:spPr>
          <a:xfrm>
            <a:off x="2154436" y="6673929"/>
            <a:ext cx="224195" cy="179308"/>
          </a:xfrm>
          <a:prstGeom prst="rect">
            <a:avLst/>
          </a:prstGeom>
        </p:spPr>
      </p:pic>
      <p:sp>
        <p:nvSpPr>
          <p:cNvPr id="18" name="Text 11"/>
          <p:cNvSpPr/>
          <p:nvPr/>
        </p:nvSpPr>
        <p:spPr>
          <a:xfrm>
            <a:off x="2557939" y="6625114"/>
            <a:ext cx="9918025" cy="861179"/>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PT Sans" pitchFamily="34" charset="0"/>
                <a:ea typeface="PT Sans" pitchFamily="34" charset="-122"/>
                <a:cs typeface="PT Sans" pitchFamily="34" charset="-120"/>
              </a:rPr>
              <a:t>Real Example:</a:t>
            </a:r>
            <a:r>
              <a:rPr lang="en-US" sz="1400" dirty="0">
                <a:solidFill>
                  <a:srgbClr val="000000"/>
                </a:solidFill>
                <a:latin typeface="PT Sans" pitchFamily="34" charset="0"/>
                <a:ea typeface="PT Sans" pitchFamily="34" charset="-122"/>
                <a:cs typeface="PT Sans" pitchFamily="34" charset="-120"/>
              </a:rPr>
              <a:t> When Rachel needed to address a colleague's consistent lateness affecting project deadlines, she scheduled a private meeting. She started by asking if everything was alright, learned about childcare challenges, and together they created a flexible schedule that met both project needs and personal constraints.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512106" y="351353"/>
            <a:ext cx="4704874" cy="375761"/>
          </a:xfrm>
          <a:prstGeom prst="rect">
            <a:avLst/>
          </a:prstGeom>
          <a:noFill/>
          <a:ln/>
        </p:spPr>
        <p:txBody>
          <a:bodyPr wrap="none" lIns="0" tIns="0" rIns="0" bIns="0" rtlCol="0" anchor="t"/>
          <a:lstStyle/>
          <a:p>
            <a:pPr marL="0" indent="0" algn="l">
              <a:lnSpc>
                <a:spcPts val="2950"/>
              </a:lnSpc>
              <a:buNone/>
            </a:pPr>
            <a:r>
              <a:rPr lang="en-US" sz="2350" dirty="0">
                <a:solidFill>
                  <a:srgbClr val="00002E"/>
                </a:solidFill>
                <a:latin typeface="Nunito Semi Bold" pitchFamily="34" charset="0"/>
                <a:ea typeface="Nunito Semi Bold" pitchFamily="34" charset="-122"/>
                <a:cs typeface="Nunito Semi Bold" pitchFamily="34" charset="-120"/>
              </a:rPr>
              <a:t>Mastering Written Communication</a:t>
            </a:r>
            <a:endParaRPr lang="en-US" sz="2350" dirty="0"/>
          </a:p>
        </p:txBody>
      </p:sp>
      <p:sp>
        <p:nvSpPr>
          <p:cNvPr id="3" name="Text 1"/>
          <p:cNvSpPr/>
          <p:nvPr/>
        </p:nvSpPr>
        <p:spPr>
          <a:xfrm>
            <a:off x="3512106" y="1046440"/>
            <a:ext cx="1803797" cy="2253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Email Excellence</a:t>
            </a:r>
            <a:endParaRPr lang="en-US" sz="1400" dirty="0"/>
          </a:p>
        </p:txBody>
      </p:sp>
      <p:sp>
        <p:nvSpPr>
          <p:cNvPr id="4" name="Shape 2"/>
          <p:cNvSpPr/>
          <p:nvPr/>
        </p:nvSpPr>
        <p:spPr>
          <a:xfrm>
            <a:off x="3512106" y="1483400"/>
            <a:ext cx="63818" cy="63817"/>
          </a:xfrm>
          <a:prstGeom prst="roundRect">
            <a:avLst>
              <a:gd name="adj" fmla="val 716424"/>
            </a:avLst>
          </a:prstGeom>
          <a:solidFill>
            <a:srgbClr val="2D4DF2"/>
          </a:solidFill>
          <a:ln/>
        </p:spPr>
      </p:sp>
      <p:sp>
        <p:nvSpPr>
          <p:cNvPr id="5" name="Text 3"/>
          <p:cNvSpPr/>
          <p:nvPr/>
        </p:nvSpPr>
        <p:spPr>
          <a:xfrm>
            <a:off x="3703677" y="1415534"/>
            <a:ext cx="1693902" cy="187881"/>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Craft Clear Subject Lines</a:t>
            </a:r>
            <a:endParaRPr lang="en-US" sz="1150" dirty="0"/>
          </a:p>
        </p:txBody>
      </p:sp>
      <p:sp>
        <p:nvSpPr>
          <p:cNvPr id="6" name="Text 4"/>
          <p:cNvSpPr/>
          <p:nvPr/>
        </p:nvSpPr>
        <p:spPr>
          <a:xfrm>
            <a:off x="3703677" y="1731169"/>
            <a:ext cx="3455551" cy="204311"/>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Specific subjects improve response rates by 30%</a:t>
            </a:r>
            <a:endParaRPr lang="en-US" sz="1000" dirty="0"/>
          </a:p>
        </p:txBody>
      </p:sp>
      <p:sp>
        <p:nvSpPr>
          <p:cNvPr id="7" name="Shape 5"/>
          <p:cNvSpPr/>
          <p:nvPr/>
        </p:nvSpPr>
        <p:spPr>
          <a:xfrm>
            <a:off x="3512106" y="2258854"/>
            <a:ext cx="63818" cy="63817"/>
          </a:xfrm>
          <a:prstGeom prst="roundRect">
            <a:avLst>
              <a:gd name="adj" fmla="val 716424"/>
            </a:avLst>
          </a:prstGeom>
          <a:solidFill>
            <a:srgbClr val="018CE1"/>
          </a:solidFill>
          <a:ln/>
        </p:spPr>
      </p:sp>
      <p:sp>
        <p:nvSpPr>
          <p:cNvPr id="8" name="Text 6"/>
          <p:cNvSpPr/>
          <p:nvPr/>
        </p:nvSpPr>
        <p:spPr>
          <a:xfrm>
            <a:off x="3703677" y="2190988"/>
            <a:ext cx="1851065" cy="187881"/>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State Purpose Immediately</a:t>
            </a:r>
            <a:endParaRPr lang="en-US" sz="1150" dirty="0"/>
          </a:p>
        </p:txBody>
      </p:sp>
      <p:sp>
        <p:nvSpPr>
          <p:cNvPr id="9" name="Text 7"/>
          <p:cNvSpPr/>
          <p:nvPr/>
        </p:nvSpPr>
        <p:spPr>
          <a:xfrm>
            <a:off x="3703677" y="2506623"/>
            <a:ext cx="3455551" cy="204311"/>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Place key information in the first sentence</a:t>
            </a:r>
            <a:endParaRPr lang="en-US" sz="1000" dirty="0"/>
          </a:p>
        </p:txBody>
      </p:sp>
      <p:sp>
        <p:nvSpPr>
          <p:cNvPr id="10" name="Shape 8"/>
          <p:cNvSpPr/>
          <p:nvPr/>
        </p:nvSpPr>
        <p:spPr>
          <a:xfrm>
            <a:off x="3512106" y="3034308"/>
            <a:ext cx="63818" cy="63817"/>
          </a:xfrm>
          <a:prstGeom prst="roundRect">
            <a:avLst>
              <a:gd name="adj" fmla="val 716424"/>
            </a:avLst>
          </a:prstGeom>
          <a:solidFill>
            <a:srgbClr val="DA33BF"/>
          </a:solidFill>
          <a:ln/>
        </p:spPr>
      </p:sp>
      <p:sp>
        <p:nvSpPr>
          <p:cNvPr id="11" name="Text 9"/>
          <p:cNvSpPr/>
          <p:nvPr/>
        </p:nvSpPr>
        <p:spPr>
          <a:xfrm>
            <a:off x="3703677" y="2966442"/>
            <a:ext cx="1579364" cy="187881"/>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Use Formatting Wisely</a:t>
            </a:r>
            <a:endParaRPr lang="en-US" sz="1150" dirty="0"/>
          </a:p>
        </p:txBody>
      </p:sp>
      <p:sp>
        <p:nvSpPr>
          <p:cNvPr id="12" name="Text 10"/>
          <p:cNvSpPr/>
          <p:nvPr/>
        </p:nvSpPr>
        <p:spPr>
          <a:xfrm>
            <a:off x="3703677" y="3282077"/>
            <a:ext cx="3455551" cy="204311"/>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Bullet points, headings, and white space aid readability</a:t>
            </a:r>
            <a:endParaRPr lang="en-US" sz="1000" dirty="0"/>
          </a:p>
        </p:txBody>
      </p:sp>
      <p:sp>
        <p:nvSpPr>
          <p:cNvPr id="13" name="Shape 11"/>
          <p:cNvSpPr/>
          <p:nvPr/>
        </p:nvSpPr>
        <p:spPr>
          <a:xfrm>
            <a:off x="3512106" y="3809762"/>
            <a:ext cx="63818" cy="63817"/>
          </a:xfrm>
          <a:prstGeom prst="roundRect">
            <a:avLst>
              <a:gd name="adj" fmla="val 716424"/>
            </a:avLst>
          </a:prstGeom>
          <a:solidFill>
            <a:srgbClr val="2D4DF2"/>
          </a:solidFill>
          <a:ln/>
        </p:spPr>
      </p:sp>
      <p:sp>
        <p:nvSpPr>
          <p:cNvPr id="14" name="Text 12"/>
          <p:cNvSpPr/>
          <p:nvPr/>
        </p:nvSpPr>
        <p:spPr>
          <a:xfrm>
            <a:off x="3703677" y="3741896"/>
            <a:ext cx="1947863" cy="187881"/>
          </a:xfrm>
          <a:prstGeom prst="rect">
            <a:avLst/>
          </a:prstGeom>
          <a:noFill/>
          <a:ln/>
        </p:spPr>
        <p:txBody>
          <a:bodyPr wrap="none" lIns="0" tIns="0" rIns="0" bIns="0" rtlCol="0" anchor="t"/>
          <a:lstStyle/>
          <a:p>
            <a:pPr marL="0" indent="0" algn="l">
              <a:lnSpc>
                <a:spcPts val="1450"/>
              </a:lnSpc>
              <a:buNone/>
            </a:pPr>
            <a:r>
              <a:rPr lang="en-US" sz="1150" dirty="0">
                <a:solidFill>
                  <a:srgbClr val="00002E"/>
                </a:solidFill>
                <a:latin typeface="Nunito Semi Bold" pitchFamily="34" charset="0"/>
                <a:ea typeface="Nunito Semi Bold" pitchFamily="34" charset="-122"/>
                <a:cs typeface="Nunito Semi Bold" pitchFamily="34" charset="-120"/>
              </a:rPr>
              <a:t>Include Clear Calls to Action</a:t>
            </a:r>
            <a:endParaRPr lang="en-US" sz="1150" dirty="0"/>
          </a:p>
        </p:txBody>
      </p:sp>
      <p:sp>
        <p:nvSpPr>
          <p:cNvPr id="15" name="Text 13"/>
          <p:cNvSpPr/>
          <p:nvPr/>
        </p:nvSpPr>
        <p:spPr>
          <a:xfrm>
            <a:off x="3703677" y="4057531"/>
            <a:ext cx="3455551" cy="204311"/>
          </a:xfrm>
          <a:prstGeom prst="rect">
            <a:avLst/>
          </a:prstGeom>
          <a:noFill/>
          <a:ln/>
        </p:spPr>
        <p:txBody>
          <a:bodyPr wrap="none" lIns="0" tIns="0" rIns="0" bIns="0" rtlCol="0" anchor="t"/>
          <a:lstStyle/>
          <a:p>
            <a:pPr marL="0" indent="0" algn="l">
              <a:lnSpc>
                <a:spcPts val="1600"/>
              </a:lnSpc>
              <a:buNone/>
            </a:pPr>
            <a:r>
              <a:rPr lang="en-US" sz="1000" dirty="0">
                <a:solidFill>
                  <a:srgbClr val="00002E"/>
                </a:solidFill>
                <a:latin typeface="PT Sans" pitchFamily="34" charset="0"/>
                <a:ea typeface="PT Sans" pitchFamily="34" charset="-122"/>
                <a:cs typeface="PT Sans" pitchFamily="34" charset="-120"/>
              </a:rPr>
              <a:t>Specify what you need and by when</a:t>
            </a:r>
            <a:endParaRPr lang="en-US" sz="1000" dirty="0"/>
          </a:p>
        </p:txBody>
      </p:sp>
      <p:sp>
        <p:nvSpPr>
          <p:cNvPr id="16" name="Text 14"/>
          <p:cNvSpPr/>
          <p:nvPr/>
        </p:nvSpPr>
        <p:spPr>
          <a:xfrm>
            <a:off x="7478554" y="1046440"/>
            <a:ext cx="2097405" cy="2253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Common Pitfalls to Avoid</a:t>
            </a:r>
            <a:endParaRPr lang="en-US" sz="1400" dirty="0"/>
          </a:p>
        </p:txBody>
      </p:sp>
      <p:sp>
        <p:nvSpPr>
          <p:cNvPr id="17" name="Text 15"/>
          <p:cNvSpPr/>
          <p:nvPr/>
        </p:nvSpPr>
        <p:spPr>
          <a:xfrm>
            <a:off x="7478554" y="1399580"/>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Burying important information mid-email</a:t>
            </a:r>
            <a:endParaRPr lang="en-US" sz="1000" dirty="0"/>
          </a:p>
        </p:txBody>
      </p:sp>
      <p:sp>
        <p:nvSpPr>
          <p:cNvPr id="18" name="Text 16"/>
          <p:cNvSpPr/>
          <p:nvPr/>
        </p:nvSpPr>
        <p:spPr>
          <a:xfrm>
            <a:off x="7478554" y="1648539"/>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Using passive voice that obscures responsibility</a:t>
            </a:r>
            <a:endParaRPr lang="en-US" sz="1000" dirty="0"/>
          </a:p>
        </p:txBody>
      </p:sp>
      <p:sp>
        <p:nvSpPr>
          <p:cNvPr id="19" name="Text 17"/>
          <p:cNvSpPr/>
          <p:nvPr/>
        </p:nvSpPr>
        <p:spPr>
          <a:xfrm>
            <a:off x="7478554" y="1897499"/>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Writing in all lowercase or ALL CAPS</a:t>
            </a:r>
            <a:endParaRPr lang="en-US" sz="1000" dirty="0"/>
          </a:p>
        </p:txBody>
      </p:sp>
      <p:sp>
        <p:nvSpPr>
          <p:cNvPr id="20" name="Text 18"/>
          <p:cNvSpPr/>
          <p:nvPr/>
        </p:nvSpPr>
        <p:spPr>
          <a:xfrm>
            <a:off x="7478554" y="2146459"/>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Forgetting to proofread before sending</a:t>
            </a:r>
            <a:endParaRPr lang="en-US" sz="1000" dirty="0"/>
          </a:p>
        </p:txBody>
      </p:sp>
      <p:sp>
        <p:nvSpPr>
          <p:cNvPr id="21" name="Text 19"/>
          <p:cNvSpPr/>
          <p:nvPr/>
        </p:nvSpPr>
        <p:spPr>
          <a:xfrm>
            <a:off x="7478554" y="2395418"/>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Sending emotional responses without reflection</a:t>
            </a:r>
            <a:endParaRPr lang="en-US" sz="1000" dirty="0"/>
          </a:p>
        </p:txBody>
      </p:sp>
      <p:sp>
        <p:nvSpPr>
          <p:cNvPr id="22" name="Text 20"/>
          <p:cNvSpPr/>
          <p:nvPr/>
        </p:nvSpPr>
        <p:spPr>
          <a:xfrm>
            <a:off x="7478554" y="2644378"/>
            <a:ext cx="3647123" cy="204311"/>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00002E"/>
                </a:solidFill>
                <a:latin typeface="PT Sans" pitchFamily="34" charset="0"/>
                <a:ea typeface="PT Sans" pitchFamily="34" charset="-122"/>
                <a:cs typeface="PT Sans" pitchFamily="34" charset="-120"/>
              </a:rPr>
              <a:t>Overusing "reply all" unnecessarily</a:t>
            </a:r>
            <a:endParaRPr lang="en-US" sz="1000" dirty="0"/>
          </a:p>
        </p:txBody>
      </p:sp>
      <p:pic>
        <p:nvPicPr>
          <p:cNvPr id="23" name="Image 0" descr="preencoded.png"/>
          <p:cNvPicPr>
            <a:picLocks noChangeAspect="1"/>
          </p:cNvPicPr>
          <p:nvPr/>
        </p:nvPicPr>
        <p:blipFill>
          <a:blip r:embed="rId3"/>
          <a:stretch>
            <a:fillRect/>
          </a:stretch>
        </p:blipFill>
        <p:spPr>
          <a:xfrm>
            <a:off x="7478554" y="2992398"/>
            <a:ext cx="3647123" cy="3647122"/>
          </a:xfrm>
          <a:prstGeom prst="rect">
            <a:avLst/>
          </a:prstGeom>
        </p:spPr>
      </p:pic>
      <p:sp>
        <p:nvSpPr>
          <p:cNvPr id="24" name="Shape 21"/>
          <p:cNvSpPr/>
          <p:nvPr/>
        </p:nvSpPr>
        <p:spPr>
          <a:xfrm>
            <a:off x="3512106" y="6926937"/>
            <a:ext cx="7606070" cy="951309"/>
          </a:xfrm>
          <a:prstGeom prst="roundRect">
            <a:avLst>
              <a:gd name="adj" fmla="val 20147"/>
            </a:avLst>
          </a:prstGeom>
          <a:solidFill>
            <a:srgbClr val="B7C2FB"/>
          </a:solidFill>
          <a:ln/>
        </p:spPr>
      </p:sp>
      <p:pic>
        <p:nvPicPr>
          <p:cNvPr id="25" name="Image 1" descr="preencoded.png"/>
          <p:cNvPicPr>
            <a:picLocks noChangeAspect="1"/>
          </p:cNvPicPr>
          <p:nvPr/>
        </p:nvPicPr>
        <p:blipFill>
          <a:blip r:embed="rId4"/>
          <a:stretch>
            <a:fillRect/>
          </a:stretch>
        </p:blipFill>
        <p:spPr>
          <a:xfrm>
            <a:off x="3639860" y="7119580"/>
            <a:ext cx="159663" cy="127754"/>
          </a:xfrm>
          <a:prstGeom prst="rect">
            <a:avLst/>
          </a:prstGeom>
        </p:spPr>
      </p:pic>
      <p:sp>
        <p:nvSpPr>
          <p:cNvPr id="26" name="Text 22"/>
          <p:cNvSpPr/>
          <p:nvPr/>
        </p:nvSpPr>
        <p:spPr>
          <a:xfrm>
            <a:off x="3927277" y="7086600"/>
            <a:ext cx="7063145" cy="612934"/>
          </a:xfrm>
          <a:prstGeom prst="rect">
            <a:avLst/>
          </a:prstGeom>
          <a:noFill/>
          <a:ln/>
        </p:spPr>
        <p:txBody>
          <a:bodyPr wrap="square" lIns="0" tIns="0" rIns="0" bIns="0" rtlCol="0" anchor="t"/>
          <a:lstStyle/>
          <a:p>
            <a:pPr marL="0" indent="0" algn="l">
              <a:lnSpc>
                <a:spcPts val="1600"/>
              </a:lnSpc>
              <a:buNone/>
            </a:pPr>
            <a:r>
              <a:rPr lang="en-US" sz="1000" b="1" dirty="0">
                <a:solidFill>
                  <a:srgbClr val="000000"/>
                </a:solidFill>
                <a:latin typeface="PT Sans" pitchFamily="34" charset="0"/>
                <a:ea typeface="PT Sans" pitchFamily="34" charset="-122"/>
                <a:cs typeface="PT Sans" pitchFamily="34" charset="-120"/>
              </a:rPr>
              <a:t>Real Example:</a:t>
            </a:r>
            <a:r>
              <a:rPr lang="en-US" sz="1000" dirty="0">
                <a:solidFill>
                  <a:srgbClr val="000000"/>
                </a:solidFill>
                <a:latin typeface="PT Sans" pitchFamily="34" charset="0"/>
                <a:ea typeface="PT Sans" pitchFamily="34" charset="-122"/>
                <a:cs typeface="PT Sans" pitchFamily="34" charset="-120"/>
              </a:rPr>
              <a:t> After analysing 500 internal emails, the communications team at TechCorp found that emails with specific subject lines (e.g., "Budget approval needed by Friday") received responses 3x faster than vague ones (e.g., "Question"). They created a company-wide guide on effective subject line writing.</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715578" y="543401"/>
            <a:ext cx="5311140" cy="454462"/>
          </a:xfrm>
          <a:prstGeom prst="rect">
            <a:avLst/>
          </a:prstGeom>
          <a:noFill/>
          <a:ln/>
        </p:spPr>
        <p:txBody>
          <a:bodyPr wrap="none" lIns="0" tIns="0" rIns="0" bIns="0" rtlCol="0" anchor="t"/>
          <a:lstStyle/>
          <a:p>
            <a:pPr marL="0" indent="0" algn="l">
              <a:lnSpc>
                <a:spcPts val="3550"/>
              </a:lnSpc>
              <a:buNone/>
            </a:pPr>
            <a:r>
              <a:rPr lang="en-US" sz="2850" dirty="0">
                <a:solidFill>
                  <a:srgbClr val="00002E"/>
                </a:solidFill>
                <a:latin typeface="Nunito Semi Bold" pitchFamily="34" charset="0"/>
                <a:ea typeface="Nunito Semi Bold" pitchFamily="34" charset="-122"/>
                <a:cs typeface="Nunito Semi Bold" pitchFamily="34" charset="-120"/>
              </a:rPr>
              <a:t>Presentation Skills That Engage</a:t>
            </a:r>
            <a:endParaRPr lang="en-US" sz="2850" dirty="0"/>
          </a:p>
        </p:txBody>
      </p:sp>
      <p:sp>
        <p:nvSpPr>
          <p:cNvPr id="3" name="Shape 1"/>
          <p:cNvSpPr/>
          <p:nvPr/>
        </p:nvSpPr>
        <p:spPr>
          <a:xfrm>
            <a:off x="2715578" y="1306830"/>
            <a:ext cx="4522351" cy="1632228"/>
          </a:xfrm>
          <a:prstGeom prst="roundRect">
            <a:avLst>
              <a:gd name="adj" fmla="val 14201"/>
            </a:avLst>
          </a:prstGeom>
          <a:solidFill>
            <a:srgbClr val="F3F3FF">
              <a:alpha val="75000"/>
            </a:srgbClr>
          </a:solidFill>
          <a:ln w="22860">
            <a:solidFill>
              <a:srgbClr val="2D4DF2"/>
            </a:solidFill>
            <a:prstDash val="solid"/>
          </a:ln>
        </p:spPr>
      </p:sp>
      <p:sp>
        <p:nvSpPr>
          <p:cNvPr id="4" name="Shape 2"/>
          <p:cNvSpPr/>
          <p:nvPr/>
        </p:nvSpPr>
        <p:spPr>
          <a:xfrm>
            <a:off x="2738438" y="1329690"/>
            <a:ext cx="4476631" cy="463510"/>
          </a:xfrm>
          <a:prstGeom prst="roundRect">
            <a:avLst>
              <a:gd name="adj" fmla="val 44091"/>
            </a:avLst>
          </a:prstGeom>
          <a:solidFill>
            <a:srgbClr val="F3F3FF"/>
          </a:solidFill>
          <a:ln/>
        </p:spPr>
      </p:sp>
      <p:sp>
        <p:nvSpPr>
          <p:cNvPr id="5" name="Text 3"/>
          <p:cNvSpPr/>
          <p:nvPr/>
        </p:nvSpPr>
        <p:spPr>
          <a:xfrm>
            <a:off x="4860846" y="1408986"/>
            <a:ext cx="231696" cy="289679"/>
          </a:xfrm>
          <a:prstGeom prst="rect">
            <a:avLst/>
          </a:prstGeom>
          <a:noFill/>
          <a:ln/>
        </p:spPr>
        <p:txBody>
          <a:bodyPr wrap="none" lIns="0" tIns="0" rIns="0" bIns="0" rtlCol="0" anchor="t"/>
          <a:lstStyle/>
          <a:p>
            <a:pPr marL="0" indent="0" algn="l">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1</a:t>
            </a:r>
            <a:endParaRPr lang="en-US" sz="1800" dirty="0"/>
          </a:p>
        </p:txBody>
      </p:sp>
      <p:sp>
        <p:nvSpPr>
          <p:cNvPr id="6" name="Text 4"/>
          <p:cNvSpPr/>
          <p:nvPr/>
        </p:nvSpPr>
        <p:spPr>
          <a:xfrm>
            <a:off x="2892862" y="1947624"/>
            <a:ext cx="1817965" cy="227171"/>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Know Your Audience</a:t>
            </a:r>
            <a:endParaRPr lang="en-US" sz="1400" dirty="0"/>
          </a:p>
        </p:txBody>
      </p:sp>
      <p:sp>
        <p:nvSpPr>
          <p:cNvPr id="7" name="Text 5"/>
          <p:cNvSpPr/>
          <p:nvPr/>
        </p:nvSpPr>
        <p:spPr>
          <a:xfrm>
            <a:off x="2892862" y="2267426"/>
            <a:ext cx="4167783" cy="494348"/>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Tailor content, examples, and language to your audience's knowledge level and interests.</a:t>
            </a:r>
            <a:endParaRPr lang="en-US" sz="1200" dirty="0"/>
          </a:p>
        </p:txBody>
      </p:sp>
      <p:sp>
        <p:nvSpPr>
          <p:cNvPr id="8" name="Shape 6"/>
          <p:cNvSpPr/>
          <p:nvPr/>
        </p:nvSpPr>
        <p:spPr>
          <a:xfrm>
            <a:off x="7392353" y="1306830"/>
            <a:ext cx="4522351" cy="1632228"/>
          </a:xfrm>
          <a:prstGeom prst="roundRect">
            <a:avLst>
              <a:gd name="adj" fmla="val 14201"/>
            </a:avLst>
          </a:prstGeom>
          <a:solidFill>
            <a:srgbClr val="F3F3FF">
              <a:alpha val="75000"/>
            </a:srgbClr>
          </a:solidFill>
          <a:ln w="22860">
            <a:solidFill>
              <a:srgbClr val="018CE1"/>
            </a:solidFill>
            <a:prstDash val="solid"/>
          </a:ln>
        </p:spPr>
      </p:sp>
      <p:sp>
        <p:nvSpPr>
          <p:cNvPr id="9" name="Shape 7"/>
          <p:cNvSpPr/>
          <p:nvPr/>
        </p:nvSpPr>
        <p:spPr>
          <a:xfrm>
            <a:off x="7415213" y="1329690"/>
            <a:ext cx="4476631" cy="463510"/>
          </a:xfrm>
          <a:prstGeom prst="roundRect">
            <a:avLst>
              <a:gd name="adj" fmla="val 44091"/>
            </a:avLst>
          </a:prstGeom>
          <a:solidFill>
            <a:srgbClr val="F3F3FF"/>
          </a:solidFill>
          <a:ln/>
        </p:spPr>
      </p:sp>
      <p:sp>
        <p:nvSpPr>
          <p:cNvPr id="10" name="Text 8"/>
          <p:cNvSpPr/>
          <p:nvPr/>
        </p:nvSpPr>
        <p:spPr>
          <a:xfrm>
            <a:off x="9537621" y="1408986"/>
            <a:ext cx="231696" cy="289679"/>
          </a:xfrm>
          <a:prstGeom prst="rect">
            <a:avLst/>
          </a:prstGeom>
          <a:noFill/>
          <a:ln/>
        </p:spPr>
        <p:txBody>
          <a:bodyPr wrap="none" lIns="0" tIns="0" rIns="0" bIns="0" rtlCol="0" anchor="t"/>
          <a:lstStyle/>
          <a:p>
            <a:pPr marL="0" indent="0" algn="l">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2</a:t>
            </a:r>
            <a:endParaRPr lang="en-US" sz="1800" dirty="0"/>
          </a:p>
        </p:txBody>
      </p:sp>
      <p:sp>
        <p:nvSpPr>
          <p:cNvPr id="11" name="Text 9"/>
          <p:cNvSpPr/>
          <p:nvPr/>
        </p:nvSpPr>
        <p:spPr>
          <a:xfrm>
            <a:off x="7569637" y="1947624"/>
            <a:ext cx="1817965" cy="227171"/>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Design for Clarity</a:t>
            </a:r>
            <a:endParaRPr lang="en-US" sz="1400" dirty="0"/>
          </a:p>
        </p:txBody>
      </p:sp>
      <p:sp>
        <p:nvSpPr>
          <p:cNvPr id="12" name="Text 10"/>
          <p:cNvSpPr/>
          <p:nvPr/>
        </p:nvSpPr>
        <p:spPr>
          <a:xfrm>
            <a:off x="7569637" y="2267426"/>
            <a:ext cx="4167783" cy="494348"/>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One key message per slide. Use visuals to support, not distract from, your narrative.</a:t>
            </a:r>
            <a:endParaRPr lang="en-US" sz="1200" dirty="0"/>
          </a:p>
        </p:txBody>
      </p:sp>
      <p:sp>
        <p:nvSpPr>
          <p:cNvPr id="13" name="Shape 11"/>
          <p:cNvSpPr/>
          <p:nvPr/>
        </p:nvSpPr>
        <p:spPr>
          <a:xfrm>
            <a:off x="2715578" y="3093482"/>
            <a:ext cx="4522351" cy="1632228"/>
          </a:xfrm>
          <a:prstGeom prst="roundRect">
            <a:avLst>
              <a:gd name="adj" fmla="val 14201"/>
            </a:avLst>
          </a:prstGeom>
          <a:solidFill>
            <a:srgbClr val="F3F3FF">
              <a:alpha val="75000"/>
            </a:srgbClr>
          </a:solidFill>
          <a:ln w="22860">
            <a:solidFill>
              <a:srgbClr val="DA33BF"/>
            </a:solidFill>
            <a:prstDash val="solid"/>
          </a:ln>
        </p:spPr>
      </p:sp>
      <p:sp>
        <p:nvSpPr>
          <p:cNvPr id="14" name="Shape 12"/>
          <p:cNvSpPr/>
          <p:nvPr/>
        </p:nvSpPr>
        <p:spPr>
          <a:xfrm>
            <a:off x="2738438" y="3116342"/>
            <a:ext cx="4476631" cy="463510"/>
          </a:xfrm>
          <a:prstGeom prst="roundRect">
            <a:avLst>
              <a:gd name="adj" fmla="val 44091"/>
            </a:avLst>
          </a:prstGeom>
          <a:solidFill>
            <a:srgbClr val="F3F3FF"/>
          </a:solidFill>
          <a:ln/>
        </p:spPr>
      </p:sp>
      <p:sp>
        <p:nvSpPr>
          <p:cNvPr id="15" name="Text 13"/>
          <p:cNvSpPr/>
          <p:nvPr/>
        </p:nvSpPr>
        <p:spPr>
          <a:xfrm>
            <a:off x="4860846" y="3195638"/>
            <a:ext cx="231696" cy="289679"/>
          </a:xfrm>
          <a:prstGeom prst="rect">
            <a:avLst/>
          </a:prstGeom>
          <a:noFill/>
          <a:ln/>
        </p:spPr>
        <p:txBody>
          <a:bodyPr wrap="none" lIns="0" tIns="0" rIns="0" bIns="0" rtlCol="0" anchor="t"/>
          <a:lstStyle/>
          <a:p>
            <a:pPr marL="0" indent="0" algn="l">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3</a:t>
            </a:r>
            <a:endParaRPr lang="en-US" sz="1800" dirty="0"/>
          </a:p>
        </p:txBody>
      </p:sp>
      <p:sp>
        <p:nvSpPr>
          <p:cNvPr id="16" name="Text 14"/>
          <p:cNvSpPr/>
          <p:nvPr/>
        </p:nvSpPr>
        <p:spPr>
          <a:xfrm>
            <a:off x="2892862" y="3734276"/>
            <a:ext cx="1817965" cy="227171"/>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Tell Stories</a:t>
            </a:r>
            <a:endParaRPr lang="en-US" sz="1400" dirty="0"/>
          </a:p>
        </p:txBody>
      </p:sp>
      <p:sp>
        <p:nvSpPr>
          <p:cNvPr id="17" name="Text 15"/>
          <p:cNvSpPr/>
          <p:nvPr/>
        </p:nvSpPr>
        <p:spPr>
          <a:xfrm>
            <a:off x="2892862" y="4054078"/>
            <a:ext cx="4167783" cy="494348"/>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Weave data and facts into compelling narratives that resonate emotionally.</a:t>
            </a:r>
            <a:endParaRPr lang="en-US" sz="1200" dirty="0"/>
          </a:p>
        </p:txBody>
      </p:sp>
      <p:sp>
        <p:nvSpPr>
          <p:cNvPr id="18" name="Shape 16"/>
          <p:cNvSpPr/>
          <p:nvPr/>
        </p:nvSpPr>
        <p:spPr>
          <a:xfrm>
            <a:off x="7392353" y="3093482"/>
            <a:ext cx="4522351" cy="1632228"/>
          </a:xfrm>
          <a:prstGeom prst="roundRect">
            <a:avLst>
              <a:gd name="adj" fmla="val 14201"/>
            </a:avLst>
          </a:prstGeom>
          <a:solidFill>
            <a:srgbClr val="F3F3FF">
              <a:alpha val="75000"/>
            </a:srgbClr>
          </a:solidFill>
          <a:ln w="22860">
            <a:solidFill>
              <a:srgbClr val="2D4DF2"/>
            </a:solidFill>
            <a:prstDash val="solid"/>
          </a:ln>
        </p:spPr>
      </p:sp>
      <p:sp>
        <p:nvSpPr>
          <p:cNvPr id="19" name="Shape 17"/>
          <p:cNvSpPr/>
          <p:nvPr/>
        </p:nvSpPr>
        <p:spPr>
          <a:xfrm>
            <a:off x="7415213" y="3116342"/>
            <a:ext cx="4476631" cy="463510"/>
          </a:xfrm>
          <a:prstGeom prst="roundRect">
            <a:avLst>
              <a:gd name="adj" fmla="val 44091"/>
            </a:avLst>
          </a:prstGeom>
          <a:solidFill>
            <a:srgbClr val="F3F3FF"/>
          </a:solidFill>
          <a:ln/>
        </p:spPr>
      </p:sp>
      <p:sp>
        <p:nvSpPr>
          <p:cNvPr id="20" name="Text 18"/>
          <p:cNvSpPr/>
          <p:nvPr/>
        </p:nvSpPr>
        <p:spPr>
          <a:xfrm>
            <a:off x="9537621" y="3195638"/>
            <a:ext cx="231696" cy="289679"/>
          </a:xfrm>
          <a:prstGeom prst="rect">
            <a:avLst/>
          </a:prstGeom>
          <a:noFill/>
          <a:ln/>
        </p:spPr>
        <p:txBody>
          <a:bodyPr wrap="none" lIns="0" tIns="0" rIns="0" bIns="0" rtlCol="0" anchor="t"/>
          <a:lstStyle/>
          <a:p>
            <a:pPr marL="0" indent="0" algn="l">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4</a:t>
            </a:r>
            <a:endParaRPr lang="en-US" sz="1800" dirty="0"/>
          </a:p>
        </p:txBody>
      </p:sp>
      <p:sp>
        <p:nvSpPr>
          <p:cNvPr id="21" name="Text 19"/>
          <p:cNvSpPr/>
          <p:nvPr/>
        </p:nvSpPr>
        <p:spPr>
          <a:xfrm>
            <a:off x="7569637" y="3734276"/>
            <a:ext cx="1817965" cy="227171"/>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Nunito Semi Bold" pitchFamily="34" charset="0"/>
                <a:ea typeface="Nunito Semi Bold" pitchFamily="34" charset="-122"/>
                <a:cs typeface="Nunito Semi Bold" pitchFamily="34" charset="-120"/>
              </a:rPr>
              <a:t>Practise Deliberately</a:t>
            </a:r>
            <a:endParaRPr lang="en-US" sz="1400" dirty="0"/>
          </a:p>
        </p:txBody>
      </p:sp>
      <p:sp>
        <p:nvSpPr>
          <p:cNvPr id="22" name="Text 20"/>
          <p:cNvSpPr/>
          <p:nvPr/>
        </p:nvSpPr>
        <p:spPr>
          <a:xfrm>
            <a:off x="7569637" y="4054078"/>
            <a:ext cx="4167783" cy="494348"/>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Rehearse transitions, timing, and responses to potential questions.</a:t>
            </a:r>
            <a:endParaRPr lang="en-US" sz="1200" dirty="0"/>
          </a:p>
        </p:txBody>
      </p:sp>
      <p:sp>
        <p:nvSpPr>
          <p:cNvPr id="23" name="Text 21"/>
          <p:cNvSpPr/>
          <p:nvPr/>
        </p:nvSpPr>
        <p:spPr>
          <a:xfrm>
            <a:off x="2715578" y="5053965"/>
            <a:ext cx="2182178" cy="272653"/>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The Power of Pausing</a:t>
            </a:r>
            <a:endParaRPr lang="en-US" sz="1700" dirty="0"/>
          </a:p>
        </p:txBody>
      </p:sp>
      <p:sp>
        <p:nvSpPr>
          <p:cNvPr id="24" name="Text 22"/>
          <p:cNvSpPr/>
          <p:nvPr/>
        </p:nvSpPr>
        <p:spPr>
          <a:xfrm>
            <a:off x="2715578" y="5481042"/>
            <a:ext cx="5368647" cy="741521"/>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Strategic silence is a powerful presentation tool. Pauses allow your audience to absorb information, create emphasis on key points, and give you time to collect your thoughts. Nervous speakers often rush—confident speakers pause.</a:t>
            </a:r>
            <a:endParaRPr lang="en-US" sz="1200" dirty="0"/>
          </a:p>
        </p:txBody>
      </p:sp>
      <p:sp>
        <p:nvSpPr>
          <p:cNvPr id="25" name="Text 23"/>
          <p:cNvSpPr/>
          <p:nvPr/>
        </p:nvSpPr>
        <p:spPr>
          <a:xfrm>
            <a:off x="8700492" y="5073372"/>
            <a:ext cx="3221712" cy="741521"/>
          </a:xfrm>
          <a:prstGeom prst="rect">
            <a:avLst/>
          </a:prstGeom>
          <a:noFill/>
          <a:ln/>
        </p:spPr>
        <p:txBody>
          <a:bodyPr wrap="square" lIns="0" tIns="0" rIns="0" bIns="0" rtlCol="0" anchor="t"/>
          <a:lstStyle/>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"The right word may be effective, but no word was ever as effective as a rightly timed pause." </a:t>
            </a:r>
            <a:endParaRPr lang="en-US" sz="1200" dirty="0"/>
          </a:p>
          <a:p>
            <a:pPr marL="0" indent="0" algn="l">
              <a:lnSpc>
                <a:spcPts val="1900"/>
              </a:lnSpc>
              <a:buNone/>
            </a:pPr>
            <a:r>
              <a:rPr lang="en-US" sz="1200" dirty="0">
                <a:solidFill>
                  <a:srgbClr val="00002E"/>
                </a:solidFill>
                <a:latin typeface="PT Sans" pitchFamily="34" charset="0"/>
                <a:ea typeface="PT Sans" pitchFamily="34" charset="-122"/>
                <a:cs typeface="PT Sans" pitchFamily="34" charset="-120"/>
              </a:rPr>
              <a:t>— Mark Twain</a:t>
            </a:r>
            <a:endParaRPr lang="en-US" sz="1200" dirty="0"/>
          </a:p>
        </p:txBody>
      </p:sp>
      <p:sp>
        <p:nvSpPr>
          <p:cNvPr id="26" name="Shape 24"/>
          <p:cNvSpPr/>
          <p:nvPr/>
        </p:nvSpPr>
        <p:spPr>
          <a:xfrm>
            <a:off x="8468797" y="5073372"/>
            <a:ext cx="22860" cy="741521"/>
          </a:xfrm>
          <a:prstGeom prst="rect">
            <a:avLst/>
          </a:prstGeom>
          <a:solidFill>
            <a:srgbClr val="2D4DF2"/>
          </a:solidFill>
          <a:ln/>
        </p:spPr>
      </p:sp>
      <p:sp>
        <p:nvSpPr>
          <p:cNvPr id="27" name="Shape 25"/>
          <p:cNvSpPr/>
          <p:nvPr/>
        </p:nvSpPr>
        <p:spPr>
          <a:xfrm>
            <a:off x="2715578" y="6535460"/>
            <a:ext cx="9199126" cy="1150739"/>
          </a:xfrm>
          <a:prstGeom prst="roundRect">
            <a:avLst>
              <a:gd name="adj" fmla="val 20143"/>
            </a:avLst>
          </a:prstGeom>
          <a:solidFill>
            <a:srgbClr val="B7C2FB"/>
          </a:solidFill>
          <a:ln/>
        </p:spPr>
      </p:sp>
      <p:pic>
        <p:nvPicPr>
          <p:cNvPr id="28" name="Image 0" descr="preencoded.png"/>
          <p:cNvPicPr>
            <a:picLocks noChangeAspect="1"/>
          </p:cNvPicPr>
          <p:nvPr/>
        </p:nvPicPr>
        <p:blipFill>
          <a:blip r:embed="rId3"/>
          <a:stretch>
            <a:fillRect/>
          </a:stretch>
        </p:blipFill>
        <p:spPr>
          <a:xfrm>
            <a:off x="2870002" y="6768584"/>
            <a:ext cx="193119" cy="154424"/>
          </a:xfrm>
          <a:prstGeom prst="rect">
            <a:avLst/>
          </a:prstGeom>
        </p:spPr>
      </p:pic>
      <p:sp>
        <p:nvSpPr>
          <p:cNvPr id="29" name="Text 26"/>
          <p:cNvSpPr/>
          <p:nvPr/>
        </p:nvSpPr>
        <p:spPr>
          <a:xfrm>
            <a:off x="3217545" y="6728460"/>
            <a:ext cx="8542734" cy="741521"/>
          </a:xfrm>
          <a:prstGeom prst="rect">
            <a:avLst/>
          </a:prstGeom>
          <a:noFill/>
          <a:ln/>
        </p:spPr>
        <p:txBody>
          <a:bodyPr wrap="square" lIns="0" tIns="0" rIns="0" bIns="0" rtlCol="0" anchor="t"/>
          <a:lstStyle/>
          <a:p>
            <a:pPr marL="0" indent="0" algn="l">
              <a:lnSpc>
                <a:spcPts val="1900"/>
              </a:lnSpc>
              <a:buNone/>
            </a:pPr>
            <a:r>
              <a:rPr lang="en-US" sz="1200" b="1" dirty="0">
                <a:solidFill>
                  <a:srgbClr val="000000"/>
                </a:solidFill>
                <a:latin typeface="PT Sans" pitchFamily="34" charset="0"/>
                <a:ea typeface="PT Sans" pitchFamily="34" charset="-122"/>
                <a:cs typeface="PT Sans" pitchFamily="34" charset="-120"/>
              </a:rPr>
              <a:t>Real Example:</a:t>
            </a:r>
            <a:r>
              <a:rPr lang="en-US" sz="1200" dirty="0">
                <a:solidFill>
                  <a:srgbClr val="000000"/>
                </a:solidFill>
                <a:latin typeface="PT Sans" pitchFamily="34" charset="0"/>
                <a:ea typeface="PT Sans" pitchFamily="34" charset="-122"/>
                <a:cs typeface="PT Sans" pitchFamily="34" charset="-120"/>
              </a:rPr>
              <a:t> Before her promotion pitch, Lisa recorded herself presenting and discovered she was speaking at 180 words per minute—far too fast for complex information. She slowed to 140 words per minute, added deliberate pauses after key statistics, and secured the promotion.</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1291</Words>
  <Application>Microsoft Office PowerPoint</Application>
  <PresentationFormat>Custom</PresentationFormat>
  <Paragraphs>130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Nunito Semi Bold</vt:lpstr>
      <vt:lpstr>Nunito Light</vt:lpstr>
      <vt:lpstr>PT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Manoj Kumar Gunda</cp:lastModifiedBy>
  <cp:revision>2</cp:revision>
  <dcterms:created xsi:type="dcterms:W3CDTF">2026-01-24T05:45:25Z</dcterms:created>
  <dcterms:modified xsi:type="dcterms:W3CDTF">2026-01-24T08:55:36Z</dcterms:modified>
</cp:coreProperties>
</file>